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Override PartName="/ppt/slides/slide139.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126.xml" ContentType="application/vnd.openxmlformats-officedocument.presentationml.slide+xml"/>
  <Override PartName="/ppt/slides/slide128.xml" ContentType="application/vnd.openxmlformats-officedocument.presentationml.slide+xml"/>
  <Override PartName="/ppt/slides/slide137.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3"/>
  </p:notesMasterIdLst>
  <p:sldIdLst>
    <p:sldId id="256" r:id="rId2"/>
    <p:sldId id="285"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 id="343" r:id="rId88"/>
    <p:sldId id="344" r:id="rId89"/>
    <p:sldId id="345" r:id="rId90"/>
    <p:sldId id="346" r:id="rId91"/>
    <p:sldId id="347" r:id="rId92"/>
    <p:sldId id="348" r:id="rId93"/>
    <p:sldId id="349" r:id="rId94"/>
    <p:sldId id="350" r:id="rId95"/>
    <p:sldId id="351" r:id="rId96"/>
    <p:sldId id="352" r:id="rId97"/>
    <p:sldId id="353" r:id="rId98"/>
    <p:sldId id="354" r:id="rId99"/>
    <p:sldId id="355" r:id="rId100"/>
    <p:sldId id="356" r:id="rId101"/>
    <p:sldId id="357" r:id="rId102"/>
    <p:sldId id="358" r:id="rId103"/>
    <p:sldId id="359" r:id="rId104"/>
    <p:sldId id="360" r:id="rId105"/>
    <p:sldId id="361" r:id="rId106"/>
    <p:sldId id="362" r:id="rId107"/>
    <p:sldId id="363" r:id="rId108"/>
    <p:sldId id="364" r:id="rId109"/>
    <p:sldId id="365" r:id="rId110"/>
    <p:sldId id="366" r:id="rId111"/>
    <p:sldId id="367" r:id="rId112"/>
    <p:sldId id="368" r:id="rId113"/>
    <p:sldId id="369" r:id="rId114"/>
    <p:sldId id="370" r:id="rId115"/>
    <p:sldId id="371" r:id="rId116"/>
    <p:sldId id="372" r:id="rId117"/>
    <p:sldId id="373" r:id="rId118"/>
    <p:sldId id="374" r:id="rId119"/>
    <p:sldId id="375" r:id="rId120"/>
    <p:sldId id="376" r:id="rId121"/>
    <p:sldId id="377" r:id="rId122"/>
    <p:sldId id="378" r:id="rId123"/>
    <p:sldId id="379" r:id="rId124"/>
    <p:sldId id="380" r:id="rId125"/>
    <p:sldId id="381" r:id="rId126"/>
    <p:sldId id="382" r:id="rId127"/>
    <p:sldId id="383" r:id="rId128"/>
    <p:sldId id="384" r:id="rId129"/>
    <p:sldId id="385" r:id="rId130"/>
    <p:sldId id="386" r:id="rId131"/>
    <p:sldId id="387" r:id="rId132"/>
    <p:sldId id="388" r:id="rId133"/>
    <p:sldId id="389" r:id="rId134"/>
    <p:sldId id="390" r:id="rId135"/>
    <p:sldId id="391" r:id="rId136"/>
    <p:sldId id="392" r:id="rId137"/>
    <p:sldId id="393" r:id="rId138"/>
    <p:sldId id="394" r:id="rId139"/>
    <p:sldId id="395" r:id="rId140"/>
    <p:sldId id="396" r:id="rId141"/>
    <p:sldId id="397" r:id="rId1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294" autoAdjust="0"/>
    <p:restoredTop sz="94660"/>
  </p:normalViewPr>
  <p:slideViewPr>
    <p:cSldViewPr>
      <p:cViewPr varScale="1">
        <p:scale>
          <a:sx n="38" d="100"/>
          <a:sy n="38" d="100"/>
        </p:scale>
        <p:origin x="-768"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05C739-4C93-45B2-8E93-948EE37F2AB6}" type="datetimeFigureOut">
              <a:rPr lang="en-US" smtClean="0"/>
              <a:pPr/>
              <a:t>03/03/2017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491402-7968-4A7A-89DD-290803B09F2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18899A-C6B2-47DC-B058-1AC70223A6F5}" type="slidenum">
              <a:rPr lang="en-US" smtClean="0"/>
              <a:pPr/>
              <a:t>66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03/03/2017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03/03/2017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03/03/2017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03/03/2017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03/03/2017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03/03/2017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03/03/2017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03/03/2017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03/03/2017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03/03/2017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03/03/2017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03/03/2017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11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26.gif"/><Relationship Id="rId1" Type="http://schemas.openxmlformats.org/officeDocument/2006/relationships/slideLayout" Target="../slideLayouts/slideLayout2.xml"/><Relationship Id="rId4" Type="http://schemas.openxmlformats.org/officeDocument/2006/relationships/image" Target="../media/image23.gif"/></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1981200"/>
            <a:ext cx="7772400" cy="2862322"/>
          </a:xfrm>
          <a:prstGeom prst="rect">
            <a:avLst/>
          </a:prstGeom>
          <a:noFill/>
        </p:spPr>
        <p:txBody>
          <a:bodyPr wrap="square" rtlCol="0">
            <a:spAutoFit/>
          </a:bodyPr>
          <a:lstStyle/>
          <a:p>
            <a:pPr algn="ctr"/>
            <a:r>
              <a:rPr lang="en-US" sz="6000" b="1" dirty="0" smtClean="0">
                <a:latin typeface="Times New Roman" pitchFamily="18" charset="0"/>
                <a:cs typeface="Times New Roman" pitchFamily="18" charset="0"/>
              </a:rPr>
              <a:t>Introduction to Electric Power System and A. C. Supply</a:t>
            </a:r>
            <a:endParaRPr lang="en-US" sz="6000" b="1" dirty="0">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Non-conventional System</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dirty="0" smtClean="0"/>
              <a:t>Non-conventional systems are those which use renewable source of energy as the input.</a:t>
            </a:r>
          </a:p>
          <a:p>
            <a:r>
              <a:rPr lang="en-US" dirty="0" smtClean="0"/>
              <a:t>The non-conventional systems are classified as follows:</a:t>
            </a:r>
          </a:p>
          <a:p>
            <a:pPr>
              <a:buNone/>
            </a:pPr>
            <a:r>
              <a:rPr lang="en-US" dirty="0" smtClean="0"/>
              <a:t>    1. Solar energy         2. Wind energy</a:t>
            </a:r>
          </a:p>
          <a:p>
            <a:pPr>
              <a:buNone/>
            </a:pPr>
            <a:r>
              <a:rPr lang="en-US" dirty="0" smtClean="0"/>
              <a:t>    3. Tidal energy         4. Energy from biogas etc. </a:t>
            </a:r>
            <a:endParaRPr lang="en-US"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Continued…. </a:t>
            </a:r>
            <a:endParaRPr lang="en-US" dirty="0"/>
          </a:p>
        </p:txBody>
      </p:sp>
      <p:pic>
        <p:nvPicPr>
          <p:cNvPr id="4" name="Content Placeholder 3" descr="wf for rc.png"/>
          <p:cNvPicPr>
            <a:picLocks noGrp="1" noChangeAspect="1"/>
          </p:cNvPicPr>
          <p:nvPr>
            <p:ph idx="1"/>
          </p:nvPr>
        </p:nvPicPr>
        <p:blipFill>
          <a:blip r:embed="rId2" cstate="print"/>
          <a:stretch>
            <a:fillRect/>
          </a:stretch>
        </p:blipFill>
        <p:spPr>
          <a:xfrm>
            <a:off x="762000" y="1981201"/>
            <a:ext cx="7696200" cy="2705894"/>
          </a:xfrm>
        </p:spPr>
      </p:pic>
      <p:sp>
        <p:nvSpPr>
          <p:cNvPr id="5" name="Rectangle 4"/>
          <p:cNvSpPr/>
          <p:nvPr/>
        </p:nvSpPr>
        <p:spPr>
          <a:xfrm>
            <a:off x="2362200" y="4800600"/>
            <a:ext cx="3905877" cy="369332"/>
          </a:xfrm>
          <a:prstGeom prst="rect">
            <a:avLst/>
          </a:prstGeom>
        </p:spPr>
        <p:txBody>
          <a:bodyPr wrap="none">
            <a:spAutoFit/>
          </a:bodyPr>
          <a:lstStyle/>
          <a:p>
            <a:pPr algn="ctr"/>
            <a:r>
              <a:rPr lang="en-US" b="1" dirty="0" smtClean="0">
                <a:latin typeface="Times New Roman" pitchFamily="18" charset="0"/>
                <a:cs typeface="Times New Roman" pitchFamily="18" charset="0"/>
              </a:rPr>
              <a:t>Fig. 3: voltage and current waveform </a:t>
            </a:r>
            <a:endParaRPr lang="en-US" b="1" dirty="0">
              <a:latin typeface="Times New Roman" pitchFamily="18" charset="0"/>
              <a:cs typeface="Times New Roman" pitchFamily="18" charset="0"/>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Continued…. </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latin typeface="Times New Roman" pitchFamily="18" charset="0"/>
                <a:cs typeface="Times New Roman" pitchFamily="18" charset="0"/>
              </a:rPr>
              <a:t>Voltage and current equations:</a:t>
            </a:r>
          </a:p>
          <a:p>
            <a:pPr>
              <a:buFont typeface="Wingdings" pitchFamily="2" charset="2"/>
              <a:buChar char="Ø"/>
            </a:pPr>
            <a:r>
              <a:rPr lang="en-US" dirty="0" smtClean="0">
                <a:latin typeface="Times New Roman" pitchFamily="18" charset="0"/>
                <a:cs typeface="Times New Roman" pitchFamily="18" charset="0"/>
              </a:rPr>
              <a:t> Let the applied voltage be </a:t>
            </a:r>
          </a:p>
          <a:p>
            <a:pPr>
              <a:buNone/>
            </a:pPr>
            <a:r>
              <a:rPr lang="en-US" dirty="0" smtClean="0">
                <a:latin typeface="Times New Roman" pitchFamily="18" charset="0"/>
                <a:cs typeface="Times New Roman" pitchFamily="18" charset="0"/>
              </a:rPr>
              <a:t>                     v(t) =  </a:t>
            </a:r>
            <a:r>
              <a:rPr lang="en-US" dirty="0" err="1" smtClean="0">
                <a:latin typeface="Times New Roman" pitchFamily="18" charset="0"/>
                <a:cs typeface="Times New Roman" pitchFamily="18" charset="0"/>
              </a:rPr>
              <a:t>V</a:t>
            </a:r>
            <a:r>
              <a:rPr lang="en-US" baseline="-25000" dirty="0" err="1" smtClean="0">
                <a:latin typeface="Times New Roman" pitchFamily="18" charset="0"/>
                <a:cs typeface="Times New Roman" pitchFamily="18" charset="0"/>
              </a:rPr>
              <a:t>m</a:t>
            </a:r>
            <a:r>
              <a:rPr lang="en-US" dirty="0" smtClean="0">
                <a:latin typeface="Times New Roman" pitchFamily="18" charset="0"/>
                <a:cs typeface="Times New Roman" pitchFamily="18" charset="0"/>
              </a:rPr>
              <a:t> sin (</a:t>
            </a:r>
            <a:r>
              <a:rPr lang="el-GR" dirty="0" smtClean="0">
                <a:latin typeface="Times New Roman" pitchFamily="18" charset="0"/>
                <a:cs typeface="Times New Roman" pitchFamily="18" charset="0"/>
              </a:rPr>
              <a:t>ω</a:t>
            </a:r>
            <a:r>
              <a:rPr lang="en-US" dirty="0" smtClean="0">
                <a:latin typeface="Times New Roman" pitchFamily="18" charset="0"/>
                <a:cs typeface="Times New Roman" pitchFamily="18" charset="0"/>
              </a:rPr>
              <a:t>t) = </a:t>
            </a:r>
            <a:r>
              <a:rPr lang="en-US" dirty="0" err="1" smtClean="0">
                <a:latin typeface="Times New Roman" pitchFamily="18" charset="0"/>
                <a:cs typeface="Times New Roman" pitchFamily="18" charset="0"/>
              </a:rPr>
              <a:t>Vm</a:t>
            </a:r>
            <a:r>
              <a:rPr lang="en-US" dirty="0" smtClean="0">
                <a:latin typeface="Times New Roman" pitchFamily="18" charset="0"/>
                <a:cs typeface="Times New Roman" pitchFamily="18" charset="0"/>
              </a:rPr>
              <a:t> ∠ 0</a:t>
            </a:r>
            <a:r>
              <a:rPr lang="en-US" baseline="30000" dirty="0" smtClean="0">
                <a:latin typeface="Times New Roman" pitchFamily="18" charset="0"/>
                <a:cs typeface="Times New Roman" pitchFamily="18" charset="0"/>
              </a:rPr>
              <a:t>0 </a:t>
            </a:r>
            <a:r>
              <a:rPr lang="en-US" dirty="0" smtClean="0">
                <a:latin typeface="Times New Roman" pitchFamily="18" charset="0"/>
                <a:cs typeface="Times New Roman" pitchFamily="18" charset="0"/>
              </a:rPr>
              <a:t>volts</a:t>
            </a:r>
          </a:p>
          <a:p>
            <a:pPr>
              <a:buFont typeface="Wingdings" pitchFamily="2" charset="2"/>
              <a:buChar char="Ø"/>
            </a:pPr>
            <a:r>
              <a:rPr lang="en-US" dirty="0" smtClean="0">
                <a:latin typeface="Times New Roman" pitchFamily="18" charset="0"/>
                <a:cs typeface="Times New Roman" pitchFamily="18" charset="0"/>
              </a:rPr>
              <a:t>The impedance of an RC series circuit is,</a:t>
            </a:r>
          </a:p>
          <a:p>
            <a:pPr>
              <a:buNone/>
            </a:pPr>
            <a:r>
              <a:rPr lang="en-US" dirty="0" smtClean="0">
                <a:latin typeface="Times New Roman" pitchFamily="18" charset="0"/>
                <a:cs typeface="Times New Roman" pitchFamily="18" charset="0"/>
              </a:rPr>
              <a:t>            Z = R – </a:t>
            </a:r>
            <a:r>
              <a:rPr lang="en-US" dirty="0" err="1" smtClean="0">
                <a:latin typeface="Times New Roman" pitchFamily="18" charset="0"/>
                <a:cs typeface="Times New Roman" pitchFamily="18" charset="0"/>
              </a:rPr>
              <a:t>jX</a:t>
            </a:r>
            <a:r>
              <a:rPr lang="en-US" baseline="-25000" dirty="0" err="1" smtClean="0">
                <a:latin typeface="Times New Roman" pitchFamily="18" charset="0"/>
                <a:cs typeface="Times New Roman" pitchFamily="18" charset="0"/>
              </a:rPr>
              <a:t>C</a:t>
            </a:r>
            <a:r>
              <a:rPr lang="en-US" baseline="-25000"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 |Z| ∠ -ø</a:t>
            </a:r>
          </a:p>
          <a:p>
            <a:pPr>
              <a:buFont typeface="Wingdings" pitchFamily="2" charset="2"/>
              <a:buChar char="Ø"/>
            </a:pPr>
            <a:r>
              <a:rPr lang="en-US" dirty="0" smtClean="0">
                <a:latin typeface="Times New Roman" pitchFamily="18" charset="0"/>
                <a:cs typeface="Times New Roman" pitchFamily="18" charset="0"/>
              </a:rPr>
              <a:t> then the instantaneous current is expressed as,</a:t>
            </a:r>
          </a:p>
          <a:p>
            <a:pPr>
              <a:buNone/>
            </a:pPr>
            <a:r>
              <a:rPr lang="en-US" dirty="0" smtClean="0">
                <a:latin typeface="Times New Roman" pitchFamily="18" charset="0"/>
                <a:cs typeface="Times New Roman" pitchFamily="18" charset="0"/>
              </a:rPr>
              <a:t>     </a:t>
            </a:r>
          </a:p>
          <a:p>
            <a:pPr>
              <a:buFont typeface="Wingdings" pitchFamily="2" charset="2"/>
              <a:buChar char="Ø"/>
            </a:pPr>
            <a:r>
              <a:rPr lang="en-US" dirty="0" smtClean="0">
                <a:latin typeface="Times New Roman" pitchFamily="18" charset="0"/>
                <a:cs typeface="Times New Roman" pitchFamily="18" charset="0"/>
              </a:rPr>
              <a:t> It shows that the current leads the applied voltage  </a:t>
            </a:r>
            <a:r>
              <a:rPr lang="en-US" dirty="0" err="1" smtClean="0">
                <a:latin typeface="Times New Roman" pitchFamily="18" charset="0"/>
                <a:cs typeface="Times New Roman" pitchFamily="18" charset="0"/>
              </a:rPr>
              <a:t>vy</a:t>
            </a:r>
            <a:r>
              <a:rPr lang="en-US" dirty="0" smtClean="0">
                <a:latin typeface="Times New Roman" pitchFamily="18" charset="0"/>
                <a:cs typeface="Times New Roman" pitchFamily="18" charset="0"/>
              </a:rPr>
              <a:t> an angle ø.</a:t>
            </a:r>
          </a:p>
          <a:p>
            <a:pPr>
              <a:buNone/>
            </a:pPr>
            <a:endParaRPr lang="en-US" dirty="0"/>
          </a:p>
        </p:txBody>
      </p:sp>
      <p:sp>
        <p:nvSpPr>
          <p:cNvPr id="4" name="Rectangle 3"/>
          <p:cNvSpPr/>
          <p:nvPr/>
        </p:nvSpPr>
        <p:spPr>
          <a:xfrm>
            <a:off x="6400800" y="2895600"/>
            <a:ext cx="394660" cy="369332"/>
          </a:xfrm>
          <a:prstGeom prst="rect">
            <a:avLst/>
          </a:prstGeom>
        </p:spPr>
        <p:txBody>
          <a:bodyPr wrap="square">
            <a:spAutoFit/>
          </a:bodyPr>
          <a:lstStyle/>
          <a:p>
            <a:r>
              <a:rPr lang="en-US" dirty="0" smtClean="0">
                <a:latin typeface="Times New Roman" pitchFamily="18" charset="0"/>
                <a:cs typeface="Times New Roman" pitchFamily="18" charset="0"/>
              </a:rPr>
              <a:t> </a:t>
            </a:r>
            <a:endParaRPr lang="en-US" dirty="0"/>
          </a:p>
        </p:txBody>
      </p:sp>
      <p:sp>
        <p:nvSpPr>
          <p:cNvPr id="5" name="Rectangle 4"/>
          <p:cNvSpPr/>
          <p:nvPr/>
        </p:nvSpPr>
        <p:spPr>
          <a:xfrm>
            <a:off x="2362200" y="4572000"/>
            <a:ext cx="3329758" cy="584775"/>
          </a:xfrm>
          <a:prstGeom prst="rect">
            <a:avLst/>
          </a:prstGeom>
        </p:spPr>
        <p:txBody>
          <a:bodyPr wrap="none">
            <a:spAutoFit/>
          </a:bodyPr>
          <a:lstStyle/>
          <a:p>
            <a:r>
              <a:rPr lang="en-US"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i</a:t>
            </a:r>
            <a:r>
              <a:rPr lang="en-US" sz="3200" dirty="0" smtClean="0">
                <a:latin typeface="Times New Roman" pitchFamily="18" charset="0"/>
                <a:cs typeface="Times New Roman" pitchFamily="18" charset="0"/>
              </a:rPr>
              <a:t> = </a:t>
            </a:r>
            <a:r>
              <a:rPr lang="en-US" sz="3200" dirty="0" err="1" smtClean="0">
                <a:latin typeface="Times New Roman" pitchFamily="18" charset="0"/>
                <a:cs typeface="Times New Roman" pitchFamily="18" charset="0"/>
              </a:rPr>
              <a:t>I</a:t>
            </a:r>
            <a:r>
              <a:rPr lang="en-US" sz="3200" baseline="-25000" dirty="0" err="1" smtClean="0">
                <a:latin typeface="Times New Roman" pitchFamily="18" charset="0"/>
                <a:cs typeface="Times New Roman" pitchFamily="18" charset="0"/>
              </a:rPr>
              <a:t>m</a:t>
            </a:r>
            <a:r>
              <a:rPr lang="en-US" sz="3200" dirty="0" smtClean="0">
                <a:latin typeface="Times New Roman" pitchFamily="18" charset="0"/>
                <a:cs typeface="Times New Roman" pitchFamily="18" charset="0"/>
              </a:rPr>
              <a:t> sin (</a:t>
            </a:r>
            <a:r>
              <a:rPr lang="el-GR" sz="3200" dirty="0" smtClean="0">
                <a:latin typeface="Times New Roman" pitchFamily="18" charset="0"/>
                <a:cs typeface="Times New Roman" pitchFamily="18" charset="0"/>
              </a:rPr>
              <a:t>ω</a:t>
            </a:r>
            <a:r>
              <a:rPr lang="en-US" sz="3200" dirty="0" smtClean="0">
                <a:latin typeface="Times New Roman" pitchFamily="18" charset="0"/>
                <a:cs typeface="Times New Roman" pitchFamily="18" charset="0"/>
              </a:rPr>
              <a:t>t + ø), </a:t>
            </a:r>
            <a:endParaRPr lang="en-US" sz="3200"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Continued…. </a:t>
            </a:r>
            <a:endParaRPr lang="en-US" dirty="0"/>
          </a:p>
        </p:txBody>
      </p:sp>
      <p:sp>
        <p:nvSpPr>
          <p:cNvPr id="3" name="Content Placeholder 2"/>
          <p:cNvSpPr>
            <a:spLocks noGrp="1"/>
          </p:cNvSpPr>
          <p:nvPr>
            <p:ph idx="1"/>
          </p:nvPr>
        </p:nvSpPr>
        <p:spPr/>
        <p:txBody>
          <a:bodyPr>
            <a:normAutofit fontScale="85000" lnSpcReduction="20000"/>
          </a:bodyPr>
          <a:lstStyle/>
          <a:p>
            <a:r>
              <a:rPr lang="en-US" b="1" dirty="0" smtClean="0">
                <a:latin typeface="Times New Roman" pitchFamily="18" charset="0"/>
                <a:cs typeface="Times New Roman" pitchFamily="18" charset="0"/>
              </a:rPr>
              <a:t>Average Power in Series L-C Circuit:</a:t>
            </a:r>
          </a:p>
          <a:p>
            <a:pPr>
              <a:buFont typeface="Wingdings" pitchFamily="2" charset="2"/>
              <a:buChar char="Ø"/>
            </a:pPr>
            <a:r>
              <a:rPr lang="en-US" dirty="0" smtClean="0">
                <a:latin typeface="Times New Roman" pitchFamily="18" charset="0"/>
                <a:cs typeface="Times New Roman" pitchFamily="18" charset="0"/>
              </a:rPr>
              <a:t>If we represent the </a:t>
            </a:r>
            <a:r>
              <a:rPr lang="en-US" dirty="0" err="1" smtClean="0">
                <a:latin typeface="Times New Roman" pitchFamily="18" charset="0"/>
                <a:cs typeface="Times New Roman" pitchFamily="18" charset="0"/>
              </a:rPr>
              <a:t>rms</a:t>
            </a:r>
            <a:r>
              <a:rPr lang="en-US" dirty="0" smtClean="0">
                <a:latin typeface="Times New Roman" pitchFamily="18" charset="0"/>
                <a:cs typeface="Times New Roman" pitchFamily="18" charset="0"/>
              </a:rPr>
              <a:t> voltage and current by V and I then, the average power supplied to a series RC circuit is given by,</a:t>
            </a:r>
          </a:p>
          <a:p>
            <a:pPr>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a:t>
            </a:r>
            <a:r>
              <a:rPr lang="en-US" baseline="-25000" dirty="0" err="1" smtClean="0">
                <a:latin typeface="Times New Roman" pitchFamily="18" charset="0"/>
                <a:cs typeface="Times New Roman" pitchFamily="18" charset="0"/>
              </a:rPr>
              <a:t>av</a:t>
            </a:r>
            <a:r>
              <a:rPr lang="en-US" dirty="0" smtClean="0">
                <a:latin typeface="Times New Roman" pitchFamily="18" charset="0"/>
                <a:cs typeface="Times New Roman" pitchFamily="18" charset="0"/>
              </a:rPr>
              <a:t> = VI </a:t>
            </a:r>
            <a:r>
              <a:rPr lang="en-US" dirty="0" err="1" smtClean="0">
                <a:latin typeface="Times New Roman" pitchFamily="18" charset="0"/>
                <a:cs typeface="Times New Roman" pitchFamily="18" charset="0"/>
              </a:rPr>
              <a:t>cos</a:t>
            </a:r>
            <a:r>
              <a:rPr lang="en-US" dirty="0" smtClean="0">
                <a:latin typeface="Times New Roman" pitchFamily="18" charset="0"/>
                <a:cs typeface="Times New Roman" pitchFamily="18" charset="0"/>
              </a:rPr>
              <a:t> ø Watts         ….(4)</a:t>
            </a:r>
          </a:p>
          <a:p>
            <a:pPr>
              <a:buFont typeface="Wingdings" pitchFamily="2" charset="2"/>
              <a:buChar char="Ø"/>
            </a:pPr>
            <a:r>
              <a:rPr lang="en-US" dirty="0" smtClean="0">
                <a:latin typeface="Times New Roman" pitchFamily="18" charset="0"/>
                <a:cs typeface="Times New Roman" pitchFamily="18" charset="0"/>
              </a:rPr>
              <a:t>The average power supplied to the R-L circuit is,</a:t>
            </a:r>
          </a:p>
          <a:p>
            <a:pPr>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a:t>
            </a:r>
            <a:r>
              <a:rPr lang="en-US" baseline="-25000" dirty="0" err="1" smtClean="0">
                <a:latin typeface="Times New Roman" pitchFamily="18" charset="0"/>
                <a:cs typeface="Times New Roman" pitchFamily="18" charset="0"/>
              </a:rPr>
              <a:t>av</a:t>
            </a:r>
            <a:r>
              <a:rPr lang="en-US" dirty="0" smtClean="0">
                <a:latin typeface="Times New Roman" pitchFamily="18" charset="0"/>
                <a:cs typeface="Times New Roman" pitchFamily="18" charset="0"/>
              </a:rPr>
              <a:t> = (Average power consumed by R) </a:t>
            </a:r>
          </a:p>
          <a:p>
            <a:pPr>
              <a:buNone/>
            </a:pPr>
            <a:r>
              <a:rPr lang="en-US" dirty="0" smtClean="0">
                <a:latin typeface="Times New Roman" pitchFamily="18" charset="0"/>
                <a:cs typeface="Times New Roman" pitchFamily="18" charset="0"/>
              </a:rPr>
              <a:t>                 + (Average power consumed by C)</a:t>
            </a:r>
          </a:p>
          <a:p>
            <a:pPr>
              <a:buFont typeface="Wingdings" pitchFamily="2" charset="2"/>
              <a:buChar char="Ø"/>
            </a:pPr>
            <a:r>
              <a:rPr lang="en-US" dirty="0" smtClean="0">
                <a:latin typeface="Times New Roman" pitchFamily="18" charset="0"/>
                <a:cs typeface="Times New Roman" pitchFamily="18" charset="0"/>
              </a:rPr>
              <a:t>But the average power consumed by pure capacitance is zero. </a:t>
            </a:r>
          </a:p>
          <a:p>
            <a:pPr>
              <a:buNone/>
            </a:pP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P</a:t>
            </a:r>
            <a:r>
              <a:rPr lang="en-US" baseline="-25000" dirty="0" err="1" smtClean="0">
                <a:latin typeface="Times New Roman" pitchFamily="18" charset="0"/>
                <a:cs typeface="Times New Roman" pitchFamily="18" charset="0"/>
              </a:rPr>
              <a:t>av</a:t>
            </a:r>
            <a:r>
              <a:rPr lang="en-US" dirty="0" smtClean="0">
                <a:latin typeface="Times New Roman" pitchFamily="18" charset="0"/>
                <a:cs typeface="Times New Roman" pitchFamily="18" charset="0"/>
              </a:rPr>
              <a:t> = Average power consumed by R</a:t>
            </a:r>
          </a:p>
          <a:p>
            <a:endParaRPr lang="en-US"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1905000"/>
            <a:ext cx="5791200" cy="1754326"/>
          </a:xfrm>
          <a:prstGeom prst="rect">
            <a:avLst/>
          </a:prstGeom>
          <a:noFill/>
        </p:spPr>
        <p:txBody>
          <a:bodyPr wrap="square" rtlCol="0">
            <a:spAutoFit/>
          </a:bodyPr>
          <a:lstStyle/>
          <a:p>
            <a:pPr algn="ctr"/>
            <a:r>
              <a:rPr lang="en-US" sz="5400" b="1" dirty="0" smtClean="0">
                <a:latin typeface="Times New Roman" pitchFamily="18" charset="0"/>
                <a:cs typeface="Times New Roman" pitchFamily="18" charset="0"/>
              </a:rPr>
              <a:t>Three Phase Supply</a:t>
            </a:r>
            <a:endParaRPr lang="en-US" sz="5400" b="1" dirty="0">
              <a:latin typeface="Times New Roman" pitchFamily="18" charset="0"/>
              <a:cs typeface="Times New Roman" pitchFamily="18" charset="0"/>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Times New Roman" pitchFamily="18" charset="0"/>
                <a:cs typeface="Times New Roman" pitchFamily="18" charset="0"/>
              </a:rPr>
              <a:t>Introduction to Polyphase AC Circuits</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The domestic ac supply is single phase ac supply with 230V/50Hz.</a:t>
            </a:r>
          </a:p>
          <a:p>
            <a:r>
              <a:rPr lang="en-US" dirty="0" smtClean="0">
                <a:latin typeface="Times New Roman" pitchFamily="18" charset="0"/>
                <a:cs typeface="Times New Roman" pitchFamily="18" charset="0"/>
              </a:rPr>
              <a:t>But this ac supply is not suitable for certain applications. Some need a </a:t>
            </a:r>
            <a:r>
              <a:rPr lang="en-US" dirty="0" err="1" smtClean="0">
                <a:latin typeface="Times New Roman" pitchFamily="18" charset="0"/>
                <a:cs typeface="Times New Roman" pitchFamily="18" charset="0"/>
              </a:rPr>
              <a:t>polyphase</a:t>
            </a:r>
            <a:r>
              <a:rPr lang="en-US" dirty="0" smtClean="0">
                <a:latin typeface="Times New Roman" pitchFamily="18" charset="0"/>
                <a:cs typeface="Times New Roman" pitchFamily="18" charset="0"/>
              </a:rPr>
              <a:t> ac supply.</a:t>
            </a:r>
          </a:p>
          <a:p>
            <a:r>
              <a:rPr lang="en-US" dirty="0" smtClean="0">
                <a:latin typeface="Times New Roman" pitchFamily="18" charset="0"/>
                <a:cs typeface="Times New Roman" pitchFamily="18" charset="0"/>
              </a:rPr>
              <a:t>Polyphase ac supply is the one which produces many phases simultaneously.</a:t>
            </a:r>
            <a:endParaRPr lang="en-US" dirty="0">
              <a:latin typeface="Times New Roman" pitchFamily="18" charset="0"/>
              <a:cs typeface="Times New Roman" pitchFamily="18" charset="0"/>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Continued….</a:t>
            </a:r>
            <a:endParaRPr lang="en-US" dirty="0"/>
          </a:p>
        </p:txBody>
      </p:sp>
      <p:sp>
        <p:nvSpPr>
          <p:cNvPr id="3" name="Content Placeholder 2"/>
          <p:cNvSpPr>
            <a:spLocks noGrp="1"/>
          </p:cNvSpPr>
          <p:nvPr>
            <p:ph idx="1"/>
          </p:nvPr>
        </p:nvSpPr>
        <p:spPr/>
        <p:txBody>
          <a:bodyPr>
            <a:normAutofit lnSpcReduction="10000"/>
          </a:bodyPr>
          <a:lstStyle/>
          <a:p>
            <a:pPr>
              <a:buNone/>
            </a:pPr>
            <a:r>
              <a:rPr lang="en-US" b="1" dirty="0" smtClean="0">
                <a:latin typeface="Times New Roman" pitchFamily="18" charset="0"/>
                <a:cs typeface="Times New Roman" pitchFamily="18" charset="0"/>
              </a:rPr>
              <a:t>How to generate a </a:t>
            </a:r>
            <a:r>
              <a:rPr lang="en-US" b="1" dirty="0" err="1" smtClean="0">
                <a:latin typeface="Times New Roman" pitchFamily="18" charset="0"/>
                <a:cs typeface="Times New Roman" pitchFamily="18" charset="0"/>
              </a:rPr>
              <a:t>polyphase</a:t>
            </a:r>
            <a:r>
              <a:rPr lang="en-US" b="1" dirty="0" smtClean="0">
                <a:latin typeface="Times New Roman" pitchFamily="18" charset="0"/>
                <a:cs typeface="Times New Roman" pitchFamily="18" charset="0"/>
              </a:rPr>
              <a:t>  ac supply?</a:t>
            </a:r>
          </a:p>
          <a:p>
            <a:r>
              <a:rPr lang="en-US" dirty="0" smtClean="0">
                <a:latin typeface="Times New Roman" pitchFamily="18" charset="0"/>
                <a:cs typeface="Times New Roman" pitchFamily="18" charset="0"/>
              </a:rPr>
              <a:t>The single phase ac voltage is generated by using a single phase alternator. Single phase alternator consists of only one armature winding.</a:t>
            </a:r>
          </a:p>
          <a:p>
            <a:r>
              <a:rPr lang="en-US" dirty="0" smtClean="0">
                <a:latin typeface="Times New Roman" pitchFamily="18" charset="0"/>
                <a:cs typeface="Times New Roman" pitchFamily="18" charset="0"/>
              </a:rPr>
              <a:t>But in order to generate a </a:t>
            </a:r>
            <a:r>
              <a:rPr lang="en-US" dirty="0" err="1" smtClean="0">
                <a:latin typeface="Times New Roman" pitchFamily="18" charset="0"/>
                <a:cs typeface="Times New Roman" pitchFamily="18" charset="0"/>
              </a:rPr>
              <a:t>polyphase</a:t>
            </a:r>
            <a:r>
              <a:rPr lang="en-US" dirty="0" smtClean="0">
                <a:latin typeface="Times New Roman" pitchFamily="18" charset="0"/>
                <a:cs typeface="Times New Roman" pitchFamily="18" charset="0"/>
              </a:rPr>
              <a:t> voltage, we have to use many armature winding. The number of windings is equal to the number of phases.</a:t>
            </a:r>
            <a:endParaRPr lang="en-US" dirty="0">
              <a:latin typeface="Times New Roman" pitchFamily="18" charset="0"/>
              <a:cs typeface="Times New Roman" pitchFamily="18" charset="0"/>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Three Phase Supply waveforms</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92500" lnSpcReduction="20000"/>
          </a:bodyPr>
          <a:lstStyle/>
          <a:p>
            <a:r>
              <a:rPr lang="en-US" dirty="0" smtClean="0">
                <a:latin typeface="Times New Roman" pitchFamily="18" charset="0"/>
                <a:cs typeface="Times New Roman" pitchFamily="18" charset="0"/>
              </a:rPr>
              <a:t>A three phase system has proved to be the most economical as compared to the other systems. Hence in practice the three phase systems is most preferred.</a:t>
            </a:r>
          </a:p>
          <a:p>
            <a:r>
              <a:rPr lang="en-US" dirty="0" smtClean="0">
                <a:latin typeface="Times New Roman" pitchFamily="18" charset="0"/>
                <a:cs typeface="Times New Roman" pitchFamily="18" charset="0"/>
              </a:rPr>
              <a:t>The three armature windings used for generation of a three phase supply are located at 120</a:t>
            </a:r>
            <a:r>
              <a:rPr lang="en-US" baseline="30000" dirty="0" smtClean="0">
                <a:latin typeface="Times New Roman" pitchFamily="18" charset="0"/>
                <a:cs typeface="Times New Roman" pitchFamily="18" charset="0"/>
              </a:rPr>
              <a:t>0 </a:t>
            </a:r>
            <a:r>
              <a:rPr lang="en-US" dirty="0" smtClean="0">
                <a:latin typeface="Times New Roman" pitchFamily="18" charset="0"/>
                <a:cs typeface="Times New Roman" pitchFamily="18" charset="0"/>
              </a:rPr>
              <a:t>away from each other.</a:t>
            </a:r>
          </a:p>
          <a:p>
            <a:r>
              <a:rPr lang="en-US" dirty="0" smtClean="0">
                <a:latin typeface="Times New Roman" pitchFamily="18" charset="0"/>
                <a:cs typeface="Times New Roman" pitchFamily="18" charset="0"/>
              </a:rPr>
              <a:t>The voltages induced in these windings are of same amplitude and frequency, but they are displaced by 120</a:t>
            </a:r>
            <a:r>
              <a:rPr lang="en-US" baseline="30000" dirty="0" smtClean="0">
                <a:latin typeface="Times New Roman" pitchFamily="18" charset="0"/>
                <a:cs typeface="Times New Roman" pitchFamily="18" charset="0"/>
              </a:rPr>
              <a:t>0</a:t>
            </a:r>
            <a:r>
              <a:rPr lang="en-US" dirty="0" smtClean="0">
                <a:latin typeface="Times New Roman" pitchFamily="18" charset="0"/>
                <a:cs typeface="Times New Roman" pitchFamily="18" charset="0"/>
              </a:rPr>
              <a:t> with respect to each other as shown in fig.(1).</a:t>
            </a:r>
            <a:endParaRPr lang="en-US" dirty="0">
              <a:latin typeface="Times New Roman" pitchFamily="18" charset="0"/>
              <a:cs typeface="Times New Roman" pitchFamily="18" charset="0"/>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Continued….</a:t>
            </a:r>
            <a:endParaRPr lang="en-US" dirty="0"/>
          </a:p>
        </p:txBody>
      </p:sp>
      <p:pic>
        <p:nvPicPr>
          <p:cNvPr id="4" name="Content Placeholder 3" descr="3 ph vlt wf.png"/>
          <p:cNvPicPr>
            <a:picLocks noGrp="1" noChangeAspect="1"/>
          </p:cNvPicPr>
          <p:nvPr>
            <p:ph idx="1"/>
          </p:nvPr>
        </p:nvPicPr>
        <p:blipFill>
          <a:blip r:embed="rId2" cstate="print"/>
          <a:stretch>
            <a:fillRect/>
          </a:stretch>
        </p:blipFill>
        <p:spPr>
          <a:xfrm>
            <a:off x="1143000" y="2286000"/>
            <a:ext cx="6858000" cy="2514600"/>
          </a:xfrm>
        </p:spPr>
      </p:pic>
      <p:sp>
        <p:nvSpPr>
          <p:cNvPr id="5" name="TextBox 4"/>
          <p:cNvSpPr txBox="1"/>
          <p:nvPr/>
        </p:nvSpPr>
        <p:spPr>
          <a:xfrm>
            <a:off x="1219200" y="5257800"/>
            <a:ext cx="7010400" cy="400110"/>
          </a:xfrm>
          <a:prstGeom prst="rect">
            <a:avLst/>
          </a:prstGeom>
          <a:noFill/>
        </p:spPr>
        <p:txBody>
          <a:bodyPr wrap="square" rtlCol="0">
            <a:spAutoFit/>
          </a:bodyPr>
          <a:lstStyle/>
          <a:p>
            <a:pPr algn="ctr"/>
            <a:r>
              <a:rPr lang="en-US" sz="2000" dirty="0" smtClean="0"/>
              <a:t>      </a:t>
            </a:r>
            <a:r>
              <a:rPr lang="en-US" sz="2000" b="1" dirty="0" smtClean="0">
                <a:latin typeface="Times New Roman" pitchFamily="18" charset="0"/>
                <a:cs typeface="Times New Roman" pitchFamily="18" charset="0"/>
              </a:rPr>
              <a:t>fig.(1): Three phase voltage waveform</a:t>
            </a:r>
            <a:endParaRPr lang="en-US" sz="2000" b="1" dirty="0">
              <a:latin typeface="Times New Roman" pitchFamily="18" charset="0"/>
              <a:cs typeface="Times New Roman" pitchFamily="18" charset="0"/>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Times New Roman" pitchFamily="18" charset="0"/>
                <a:cs typeface="Times New Roman" pitchFamily="18" charset="0"/>
              </a:rPr>
              <a:t>Advantages of Three Phase Systems over Single Phase System</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More output</a:t>
            </a:r>
          </a:p>
          <a:p>
            <a:pPr marL="514350" indent="-514350">
              <a:buFont typeface="+mj-lt"/>
              <a:buAutoNum type="arabicPeriod"/>
            </a:pPr>
            <a:r>
              <a:rPr lang="en-US" dirty="0" smtClean="0"/>
              <a:t>Smaller size</a:t>
            </a:r>
          </a:p>
          <a:p>
            <a:pPr marL="514350" indent="-514350">
              <a:buFont typeface="+mj-lt"/>
              <a:buAutoNum type="arabicPeriod"/>
            </a:pPr>
            <a:r>
              <a:rPr lang="en-US" dirty="0" smtClean="0"/>
              <a:t>Three phase motors are self starting</a:t>
            </a:r>
          </a:p>
          <a:p>
            <a:pPr marL="514350" indent="-514350">
              <a:buFont typeface="+mj-lt"/>
              <a:buAutoNum type="arabicPeriod"/>
            </a:pPr>
            <a:r>
              <a:rPr lang="en-US" dirty="0" smtClean="0"/>
              <a:t>More power is transmitted</a:t>
            </a:r>
          </a:p>
          <a:p>
            <a:pPr marL="514350" indent="-514350">
              <a:buNone/>
            </a:pPr>
            <a:endParaRPr lang="en-US" dirty="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Times New Roman" pitchFamily="18" charset="0"/>
                <a:cs typeface="Times New Roman" pitchFamily="18" charset="0"/>
              </a:rPr>
              <a:t>Comparison of Single Phase &amp; Three Phase Systems</a:t>
            </a:r>
            <a:endParaRPr lang="en-US" b="1" dirty="0">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nvPr>
        </p:nvGraphicFramePr>
        <p:xfrm>
          <a:off x="457200" y="1600200"/>
          <a:ext cx="8229600" cy="3901440"/>
        </p:xfrm>
        <a:graphic>
          <a:graphicData uri="http://schemas.openxmlformats.org/drawingml/2006/table">
            <a:tbl>
              <a:tblPr firstRow="1" bandRow="1">
                <a:tableStyleId>{5C22544A-7EE6-4342-B048-85BDC9FD1C3A}</a:tableStyleId>
              </a:tblPr>
              <a:tblGrid>
                <a:gridCol w="838200"/>
                <a:gridCol w="2514600"/>
                <a:gridCol w="2438400"/>
                <a:gridCol w="2438400"/>
              </a:tblGrid>
              <a:tr h="370840">
                <a:tc>
                  <a:txBody>
                    <a:bodyPr/>
                    <a:lstStyle/>
                    <a:p>
                      <a:pPr algn="ctr"/>
                      <a:r>
                        <a:rPr lang="en-US" sz="2000" dirty="0" smtClean="0">
                          <a:latin typeface="Times New Roman" pitchFamily="18" charset="0"/>
                          <a:cs typeface="Times New Roman" pitchFamily="18" charset="0"/>
                        </a:rPr>
                        <a:t>Sr. No.</a:t>
                      </a:r>
                      <a:endParaRPr lang="en-US" sz="2000" dirty="0">
                        <a:latin typeface="Times New Roman" pitchFamily="18" charset="0"/>
                        <a:cs typeface="Times New Roman" pitchFamily="18" charset="0"/>
                      </a:endParaRPr>
                    </a:p>
                  </a:txBody>
                  <a:tcPr/>
                </a:tc>
                <a:tc>
                  <a:txBody>
                    <a:bodyPr/>
                    <a:lstStyle/>
                    <a:p>
                      <a:pPr algn="ctr"/>
                      <a:r>
                        <a:rPr lang="en-US" sz="2000" dirty="0" smtClean="0">
                          <a:latin typeface="Times New Roman" pitchFamily="18" charset="0"/>
                          <a:cs typeface="Times New Roman" pitchFamily="18" charset="0"/>
                        </a:rPr>
                        <a:t>Parameter</a:t>
                      </a:r>
                      <a:endParaRPr lang="en-US" sz="2000" dirty="0">
                        <a:latin typeface="Times New Roman" pitchFamily="18" charset="0"/>
                        <a:cs typeface="Times New Roman" pitchFamily="18" charset="0"/>
                      </a:endParaRPr>
                    </a:p>
                  </a:txBody>
                  <a:tcPr/>
                </a:tc>
                <a:tc>
                  <a:txBody>
                    <a:bodyPr/>
                    <a:lstStyle/>
                    <a:p>
                      <a:pPr algn="ctr"/>
                      <a:r>
                        <a:rPr lang="en-US" sz="2000" dirty="0" smtClean="0">
                          <a:latin typeface="Times New Roman" pitchFamily="18" charset="0"/>
                          <a:cs typeface="Times New Roman" pitchFamily="18" charset="0"/>
                        </a:rPr>
                        <a:t>Single phase system</a:t>
                      </a:r>
                      <a:endParaRPr lang="en-US" sz="2000" dirty="0">
                        <a:latin typeface="Times New Roman" pitchFamily="18" charset="0"/>
                        <a:cs typeface="Times New Roman" pitchFamily="18" charset="0"/>
                      </a:endParaRPr>
                    </a:p>
                  </a:txBody>
                  <a:tcPr/>
                </a:tc>
                <a:tc>
                  <a:txBody>
                    <a:bodyPr/>
                    <a:lstStyle/>
                    <a:p>
                      <a:pPr algn="ctr"/>
                      <a:r>
                        <a:rPr lang="en-US" sz="2000" dirty="0" smtClean="0">
                          <a:latin typeface="Times New Roman" pitchFamily="18" charset="0"/>
                          <a:cs typeface="Times New Roman" pitchFamily="18" charset="0"/>
                        </a:rPr>
                        <a:t>Three phase system</a:t>
                      </a:r>
                      <a:endParaRPr lang="en-US" sz="2000" dirty="0">
                        <a:latin typeface="Times New Roman" pitchFamily="18" charset="0"/>
                        <a:cs typeface="Times New Roman" pitchFamily="18" charset="0"/>
                      </a:endParaRPr>
                    </a:p>
                  </a:txBody>
                  <a:tcPr/>
                </a:tc>
              </a:tr>
              <a:tr h="370840">
                <a:tc>
                  <a:txBody>
                    <a:bodyPr/>
                    <a:lstStyle/>
                    <a:p>
                      <a:pPr algn="ctr"/>
                      <a:r>
                        <a:rPr lang="en-US" sz="2000" dirty="0" smtClean="0">
                          <a:latin typeface="Times New Roman" pitchFamily="18" charset="0"/>
                          <a:cs typeface="Times New Roman" pitchFamily="18" charset="0"/>
                        </a:rPr>
                        <a:t>1.</a:t>
                      </a:r>
                      <a:endParaRPr lang="en-US" sz="2000" dirty="0">
                        <a:latin typeface="Times New Roman" pitchFamily="18" charset="0"/>
                        <a:cs typeface="Times New Roman" pitchFamily="18" charset="0"/>
                      </a:endParaRPr>
                    </a:p>
                  </a:txBody>
                  <a:tcPr/>
                </a:tc>
                <a:tc>
                  <a:txBody>
                    <a:bodyPr/>
                    <a:lstStyle/>
                    <a:p>
                      <a:pPr algn="l"/>
                      <a:r>
                        <a:rPr lang="en-US" sz="2000" dirty="0" smtClean="0">
                          <a:latin typeface="Times New Roman" pitchFamily="18" charset="0"/>
                          <a:cs typeface="Times New Roman" pitchFamily="18" charset="0"/>
                        </a:rPr>
                        <a:t>Voltage</a:t>
                      </a:r>
                      <a:endParaRPr lang="en-US" sz="2000" dirty="0">
                        <a:latin typeface="Times New Roman" pitchFamily="18" charset="0"/>
                        <a:cs typeface="Times New Roman" pitchFamily="18" charset="0"/>
                      </a:endParaRPr>
                    </a:p>
                  </a:txBody>
                  <a:tcPr/>
                </a:tc>
                <a:tc>
                  <a:txBody>
                    <a:bodyPr/>
                    <a:lstStyle/>
                    <a:p>
                      <a:pPr algn="l"/>
                      <a:r>
                        <a:rPr lang="en-US" sz="2000" dirty="0" smtClean="0">
                          <a:latin typeface="Times New Roman" pitchFamily="18" charset="0"/>
                          <a:cs typeface="Times New Roman" pitchFamily="18" charset="0"/>
                        </a:rPr>
                        <a:t>Low(230 V)</a:t>
                      </a:r>
                      <a:endParaRPr lang="en-US" sz="2000" dirty="0">
                        <a:latin typeface="Times New Roman" pitchFamily="18" charset="0"/>
                        <a:cs typeface="Times New Roman" pitchFamily="18" charset="0"/>
                      </a:endParaRPr>
                    </a:p>
                  </a:txBody>
                  <a:tcPr/>
                </a:tc>
                <a:tc>
                  <a:txBody>
                    <a:bodyPr/>
                    <a:lstStyle/>
                    <a:p>
                      <a:pPr algn="l"/>
                      <a:r>
                        <a:rPr lang="en-US" sz="2000" dirty="0" smtClean="0">
                          <a:latin typeface="Times New Roman" pitchFamily="18" charset="0"/>
                          <a:cs typeface="Times New Roman" pitchFamily="18" charset="0"/>
                        </a:rPr>
                        <a:t>High (415V)</a:t>
                      </a:r>
                      <a:endParaRPr lang="en-US" sz="2000" dirty="0">
                        <a:latin typeface="Times New Roman" pitchFamily="18" charset="0"/>
                        <a:cs typeface="Times New Roman" pitchFamily="18" charset="0"/>
                      </a:endParaRPr>
                    </a:p>
                  </a:txBody>
                  <a:tcPr/>
                </a:tc>
              </a:tr>
              <a:tr h="370840">
                <a:tc>
                  <a:txBody>
                    <a:bodyPr/>
                    <a:lstStyle/>
                    <a:p>
                      <a:pPr algn="ctr"/>
                      <a:r>
                        <a:rPr lang="en-US" sz="2000" dirty="0" smtClean="0">
                          <a:latin typeface="Times New Roman" pitchFamily="18" charset="0"/>
                          <a:cs typeface="Times New Roman" pitchFamily="18" charset="0"/>
                        </a:rPr>
                        <a:t>2.</a:t>
                      </a:r>
                      <a:endParaRPr lang="en-US" sz="2000" dirty="0">
                        <a:latin typeface="Times New Roman" pitchFamily="18" charset="0"/>
                        <a:cs typeface="Times New Roman" pitchFamily="18" charset="0"/>
                      </a:endParaRPr>
                    </a:p>
                  </a:txBody>
                  <a:tcPr/>
                </a:tc>
                <a:tc>
                  <a:txBody>
                    <a:bodyPr/>
                    <a:lstStyle/>
                    <a:p>
                      <a:pPr algn="l"/>
                      <a:r>
                        <a:rPr lang="en-US" sz="2000" dirty="0" smtClean="0">
                          <a:latin typeface="Times New Roman" pitchFamily="18" charset="0"/>
                          <a:cs typeface="Times New Roman" pitchFamily="18" charset="0"/>
                        </a:rPr>
                        <a:t>Transmission efficiency</a:t>
                      </a:r>
                      <a:endParaRPr lang="en-US" sz="2000" dirty="0">
                        <a:latin typeface="Times New Roman" pitchFamily="18" charset="0"/>
                        <a:cs typeface="Times New Roman" pitchFamily="18" charset="0"/>
                      </a:endParaRPr>
                    </a:p>
                  </a:txBody>
                  <a:tcPr/>
                </a:tc>
                <a:tc>
                  <a:txBody>
                    <a:bodyPr/>
                    <a:lstStyle/>
                    <a:p>
                      <a:pPr algn="l"/>
                      <a:r>
                        <a:rPr lang="en-US" sz="2000" dirty="0" smtClean="0">
                          <a:latin typeface="Times New Roman" pitchFamily="18" charset="0"/>
                          <a:cs typeface="Times New Roman" pitchFamily="18" charset="0"/>
                        </a:rPr>
                        <a:t>Low</a:t>
                      </a:r>
                      <a:endParaRPr lang="en-US" sz="2000" dirty="0">
                        <a:latin typeface="Times New Roman" pitchFamily="18" charset="0"/>
                        <a:cs typeface="Times New Roman" pitchFamily="18" charset="0"/>
                      </a:endParaRPr>
                    </a:p>
                  </a:txBody>
                  <a:tcPr/>
                </a:tc>
                <a:tc>
                  <a:txBody>
                    <a:bodyPr/>
                    <a:lstStyle/>
                    <a:p>
                      <a:pPr algn="l"/>
                      <a:r>
                        <a:rPr lang="en-US" sz="2000" dirty="0" smtClean="0">
                          <a:latin typeface="Times New Roman" pitchFamily="18" charset="0"/>
                          <a:cs typeface="Times New Roman" pitchFamily="18" charset="0"/>
                        </a:rPr>
                        <a:t>High</a:t>
                      </a:r>
                      <a:endParaRPr lang="en-US" sz="2000" dirty="0">
                        <a:latin typeface="Times New Roman" pitchFamily="18" charset="0"/>
                        <a:cs typeface="Times New Roman" pitchFamily="18" charset="0"/>
                      </a:endParaRPr>
                    </a:p>
                  </a:txBody>
                  <a:tcPr/>
                </a:tc>
              </a:tr>
              <a:tr h="370840">
                <a:tc>
                  <a:txBody>
                    <a:bodyPr/>
                    <a:lstStyle/>
                    <a:p>
                      <a:pPr algn="ctr"/>
                      <a:r>
                        <a:rPr lang="en-US" sz="2000" dirty="0" smtClean="0">
                          <a:latin typeface="Times New Roman" pitchFamily="18" charset="0"/>
                          <a:cs typeface="Times New Roman" pitchFamily="18" charset="0"/>
                        </a:rPr>
                        <a:t>3.</a:t>
                      </a:r>
                      <a:endParaRPr lang="en-US" sz="2000" dirty="0">
                        <a:latin typeface="Times New Roman" pitchFamily="18" charset="0"/>
                        <a:cs typeface="Times New Roman" pitchFamily="18" charset="0"/>
                      </a:endParaRPr>
                    </a:p>
                  </a:txBody>
                  <a:tcPr/>
                </a:tc>
                <a:tc>
                  <a:txBody>
                    <a:bodyPr/>
                    <a:lstStyle/>
                    <a:p>
                      <a:pPr algn="l"/>
                      <a:r>
                        <a:rPr lang="en-US" sz="2000" dirty="0" smtClean="0">
                          <a:latin typeface="Times New Roman" pitchFamily="18" charset="0"/>
                          <a:cs typeface="Times New Roman" pitchFamily="18" charset="0"/>
                        </a:rPr>
                        <a:t>Size</a:t>
                      </a:r>
                      <a:r>
                        <a:rPr lang="en-US" sz="2000" baseline="0" dirty="0" smtClean="0">
                          <a:latin typeface="Times New Roman" pitchFamily="18" charset="0"/>
                          <a:cs typeface="Times New Roman" pitchFamily="18" charset="0"/>
                        </a:rPr>
                        <a:t> of machines to produce same output</a:t>
                      </a:r>
                      <a:endParaRPr lang="en-US" sz="2000" dirty="0">
                        <a:latin typeface="Times New Roman" pitchFamily="18" charset="0"/>
                        <a:cs typeface="Times New Roman" pitchFamily="18" charset="0"/>
                      </a:endParaRPr>
                    </a:p>
                  </a:txBody>
                  <a:tcPr/>
                </a:tc>
                <a:tc>
                  <a:txBody>
                    <a:bodyPr/>
                    <a:lstStyle/>
                    <a:p>
                      <a:pPr algn="l"/>
                      <a:r>
                        <a:rPr lang="en-US" sz="2000" dirty="0" smtClean="0">
                          <a:latin typeface="Times New Roman" pitchFamily="18" charset="0"/>
                          <a:cs typeface="Times New Roman" pitchFamily="18" charset="0"/>
                        </a:rPr>
                        <a:t>Larger</a:t>
                      </a:r>
                      <a:endParaRPr lang="en-US" sz="2000" dirty="0">
                        <a:latin typeface="Times New Roman" pitchFamily="18" charset="0"/>
                        <a:cs typeface="Times New Roman" pitchFamily="18" charset="0"/>
                      </a:endParaRPr>
                    </a:p>
                  </a:txBody>
                  <a:tcPr/>
                </a:tc>
                <a:tc>
                  <a:txBody>
                    <a:bodyPr/>
                    <a:lstStyle/>
                    <a:p>
                      <a:pPr algn="l"/>
                      <a:r>
                        <a:rPr lang="en-US" sz="2000" dirty="0" smtClean="0">
                          <a:latin typeface="Times New Roman" pitchFamily="18" charset="0"/>
                          <a:cs typeface="Times New Roman" pitchFamily="18" charset="0"/>
                        </a:rPr>
                        <a:t>Smaller</a:t>
                      </a:r>
                      <a:endParaRPr lang="en-US" sz="2000" dirty="0">
                        <a:latin typeface="Times New Roman" pitchFamily="18" charset="0"/>
                        <a:cs typeface="Times New Roman" pitchFamily="18" charset="0"/>
                      </a:endParaRPr>
                    </a:p>
                  </a:txBody>
                  <a:tcPr/>
                </a:tc>
              </a:tr>
              <a:tr h="370840">
                <a:tc>
                  <a:txBody>
                    <a:bodyPr/>
                    <a:lstStyle/>
                    <a:p>
                      <a:pPr algn="ctr"/>
                      <a:r>
                        <a:rPr lang="en-US" sz="2000" dirty="0" smtClean="0">
                          <a:latin typeface="Times New Roman" pitchFamily="18" charset="0"/>
                          <a:cs typeface="Times New Roman" pitchFamily="18" charset="0"/>
                        </a:rPr>
                        <a:t>4.</a:t>
                      </a:r>
                      <a:endParaRPr lang="en-US" sz="2000" dirty="0">
                        <a:latin typeface="Times New Roman" pitchFamily="18" charset="0"/>
                        <a:cs typeface="Times New Roman" pitchFamily="18" charset="0"/>
                      </a:endParaRPr>
                    </a:p>
                  </a:txBody>
                  <a:tcPr/>
                </a:tc>
                <a:tc>
                  <a:txBody>
                    <a:bodyPr/>
                    <a:lstStyle/>
                    <a:p>
                      <a:pPr algn="l"/>
                      <a:r>
                        <a:rPr lang="en-US" sz="2000" dirty="0" smtClean="0">
                          <a:latin typeface="Times New Roman" pitchFamily="18" charset="0"/>
                          <a:cs typeface="Times New Roman" pitchFamily="18" charset="0"/>
                        </a:rPr>
                        <a:t>Cross sectional area of conductors</a:t>
                      </a:r>
                      <a:endParaRPr lang="en-US" sz="2000" dirty="0">
                        <a:latin typeface="Times New Roman" pitchFamily="18" charset="0"/>
                        <a:cs typeface="Times New Roman" pitchFamily="18" charset="0"/>
                      </a:endParaRPr>
                    </a:p>
                  </a:txBody>
                  <a:tcPr/>
                </a:tc>
                <a:tc>
                  <a:txBody>
                    <a:bodyPr/>
                    <a:lstStyle/>
                    <a:p>
                      <a:pPr algn="l"/>
                      <a:r>
                        <a:rPr lang="en-US" sz="2000" dirty="0" smtClean="0">
                          <a:latin typeface="Times New Roman" pitchFamily="18" charset="0"/>
                          <a:cs typeface="Times New Roman" pitchFamily="18" charset="0"/>
                        </a:rPr>
                        <a:t>Large</a:t>
                      </a:r>
                      <a:endParaRPr lang="en-US" sz="2000" dirty="0">
                        <a:latin typeface="Times New Roman" pitchFamily="18" charset="0"/>
                        <a:cs typeface="Times New Roman" pitchFamily="18" charset="0"/>
                      </a:endParaRPr>
                    </a:p>
                  </a:txBody>
                  <a:tcPr/>
                </a:tc>
                <a:tc>
                  <a:txBody>
                    <a:bodyPr/>
                    <a:lstStyle/>
                    <a:p>
                      <a:pPr algn="l"/>
                      <a:r>
                        <a:rPr lang="en-US" sz="2000" dirty="0" smtClean="0">
                          <a:latin typeface="Times New Roman" pitchFamily="18" charset="0"/>
                          <a:cs typeface="Times New Roman" pitchFamily="18" charset="0"/>
                        </a:rPr>
                        <a:t>Small</a:t>
                      </a:r>
                      <a:endParaRPr lang="en-US" sz="2000" dirty="0">
                        <a:latin typeface="Times New Roman" pitchFamily="18" charset="0"/>
                        <a:cs typeface="Times New Roman" pitchFamily="18" charset="0"/>
                      </a:endParaRPr>
                    </a:p>
                  </a:txBody>
                  <a:tcPr/>
                </a:tc>
              </a:tr>
              <a:tr h="370840">
                <a:tc>
                  <a:txBody>
                    <a:bodyPr/>
                    <a:lstStyle/>
                    <a:p>
                      <a:pPr algn="ctr"/>
                      <a:r>
                        <a:rPr lang="en-US" sz="2000" dirty="0" smtClean="0">
                          <a:latin typeface="Times New Roman" pitchFamily="18" charset="0"/>
                          <a:cs typeface="Times New Roman" pitchFamily="18" charset="0"/>
                        </a:rPr>
                        <a:t>5.</a:t>
                      </a:r>
                      <a:endParaRPr lang="en-US" sz="2000" dirty="0">
                        <a:latin typeface="Times New Roman" pitchFamily="18" charset="0"/>
                        <a:cs typeface="Times New Roman" pitchFamily="18" charset="0"/>
                      </a:endParaRPr>
                    </a:p>
                  </a:txBody>
                  <a:tcPr/>
                </a:tc>
                <a:tc>
                  <a:txBody>
                    <a:bodyPr/>
                    <a:lstStyle/>
                    <a:p>
                      <a:pPr algn="l"/>
                      <a:r>
                        <a:rPr lang="en-US" sz="2000" dirty="0" smtClean="0">
                          <a:latin typeface="Times New Roman" pitchFamily="18" charset="0"/>
                          <a:cs typeface="Times New Roman" pitchFamily="18" charset="0"/>
                        </a:rPr>
                        <a:t>Usage</a:t>
                      </a:r>
                      <a:endParaRPr lang="en-US" sz="2000" dirty="0">
                        <a:latin typeface="Times New Roman" pitchFamily="18" charset="0"/>
                        <a:cs typeface="Times New Roman" pitchFamily="18" charset="0"/>
                      </a:endParaRPr>
                    </a:p>
                  </a:txBody>
                  <a:tcPr/>
                </a:tc>
                <a:tc>
                  <a:txBody>
                    <a:bodyPr/>
                    <a:lstStyle/>
                    <a:p>
                      <a:pPr algn="l"/>
                      <a:r>
                        <a:rPr lang="en-US" sz="2000" dirty="0" smtClean="0">
                          <a:latin typeface="Times New Roman" pitchFamily="18" charset="0"/>
                          <a:cs typeface="Times New Roman" pitchFamily="18" charset="0"/>
                        </a:rPr>
                        <a:t>Domestic, small power applications</a:t>
                      </a:r>
                      <a:endParaRPr lang="en-US" sz="2000" dirty="0">
                        <a:latin typeface="Times New Roman" pitchFamily="18" charset="0"/>
                        <a:cs typeface="Times New Roman" pitchFamily="18" charset="0"/>
                      </a:endParaRPr>
                    </a:p>
                  </a:txBody>
                  <a:tcPr/>
                </a:tc>
                <a:tc>
                  <a:txBody>
                    <a:bodyPr/>
                    <a:lstStyle/>
                    <a:p>
                      <a:pPr algn="l"/>
                      <a:r>
                        <a:rPr lang="en-US" sz="2000" dirty="0" smtClean="0">
                          <a:latin typeface="Times New Roman" pitchFamily="18" charset="0"/>
                          <a:cs typeface="Times New Roman" pitchFamily="18" charset="0"/>
                        </a:rPr>
                        <a:t>Industrial, large</a:t>
                      </a:r>
                      <a:r>
                        <a:rPr lang="en-US" sz="2000" baseline="0" dirty="0" smtClean="0">
                          <a:latin typeface="Times New Roman" pitchFamily="18" charset="0"/>
                          <a:cs typeface="Times New Roman" pitchFamily="18" charset="0"/>
                        </a:rPr>
                        <a:t> power applications</a:t>
                      </a:r>
                      <a:endParaRPr lang="en-US" sz="2000" dirty="0">
                        <a:latin typeface="Times New Roman" pitchFamily="18" charset="0"/>
                        <a:cs typeface="Times New Roman" pitchFamily="18" charset="0"/>
                      </a:endParaRPr>
                    </a:p>
                  </a:txBody>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Times New Roman" pitchFamily="18" charset="0"/>
                <a:cs typeface="Times New Roman" pitchFamily="18" charset="0"/>
              </a:rPr>
              <a:t>Extra High Voltage Transmission System (EHVAC)</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92500" lnSpcReduction="20000"/>
          </a:bodyPr>
          <a:lstStyle/>
          <a:p>
            <a:r>
              <a:rPr lang="en-US" dirty="0" smtClean="0">
                <a:latin typeface="Times New Roman" pitchFamily="18" charset="0"/>
                <a:cs typeface="Times New Roman" pitchFamily="18" charset="0"/>
              </a:rPr>
              <a:t>The increased demand of electricity needs more generation of electrical power. As the generation takes place at remote places, an efficient distribution system is necessary.</a:t>
            </a:r>
          </a:p>
          <a:p>
            <a:r>
              <a:rPr lang="en-US" dirty="0" smtClean="0">
                <a:latin typeface="Times New Roman" pitchFamily="18" charset="0"/>
                <a:cs typeface="Times New Roman" pitchFamily="18" charset="0"/>
              </a:rPr>
              <a:t>Fig. 1. shows the simplified block diagram of the extra high voltage AC transmission system.</a:t>
            </a:r>
          </a:p>
          <a:p>
            <a:r>
              <a:rPr lang="en-US" dirty="0" smtClean="0">
                <a:latin typeface="Times New Roman" pitchFamily="18" charset="0"/>
                <a:cs typeface="Times New Roman" pitchFamily="18" charset="0"/>
              </a:rPr>
              <a:t>This system can be broadly divided into two parts:</a:t>
            </a:r>
          </a:p>
          <a:p>
            <a:pPr>
              <a:buNone/>
            </a:pPr>
            <a:r>
              <a:rPr lang="en-US" dirty="0" smtClean="0">
                <a:latin typeface="Times New Roman" pitchFamily="18" charset="0"/>
                <a:cs typeface="Times New Roman" pitchFamily="18" charset="0"/>
              </a:rPr>
              <a:t>   a. Transmission system.</a:t>
            </a:r>
          </a:p>
          <a:p>
            <a:pPr>
              <a:buNone/>
            </a:pPr>
            <a:r>
              <a:rPr lang="en-US" dirty="0" smtClean="0">
                <a:latin typeface="Times New Roman" pitchFamily="18" charset="0"/>
                <a:cs typeface="Times New Roman" pitchFamily="18" charset="0"/>
              </a:rPr>
              <a:t>   b. Distribution system</a:t>
            </a:r>
          </a:p>
          <a:p>
            <a:endParaRPr lang="en-US" dirty="0"/>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Times New Roman" pitchFamily="18" charset="0"/>
                <a:cs typeface="Times New Roman" pitchFamily="18" charset="0"/>
              </a:rPr>
              <a:t>Three Phase </a:t>
            </a:r>
            <a:r>
              <a:rPr lang="en-US" b="1" dirty="0" err="1" smtClean="0">
                <a:latin typeface="Times New Roman" pitchFamily="18" charset="0"/>
                <a:cs typeface="Times New Roman" pitchFamily="18" charset="0"/>
              </a:rPr>
              <a:t>Emf</a:t>
            </a:r>
            <a:r>
              <a:rPr lang="en-US" b="1" dirty="0" smtClean="0">
                <a:latin typeface="Times New Roman" pitchFamily="18" charset="0"/>
                <a:cs typeface="Times New Roman" pitchFamily="18" charset="0"/>
              </a:rPr>
              <a:t> Generation &amp; its Waveform</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533400" y="1600200"/>
            <a:ext cx="8229600" cy="4525963"/>
          </a:xfrm>
        </p:spPr>
        <p:txBody>
          <a:bodyPr>
            <a:normAutofit lnSpcReduction="10000"/>
          </a:bodyPr>
          <a:lstStyle/>
          <a:p>
            <a:pPr>
              <a:buNone/>
            </a:pPr>
            <a:r>
              <a:rPr lang="en-US" b="1" dirty="0" smtClean="0">
                <a:latin typeface="Times New Roman" pitchFamily="18" charset="0"/>
                <a:cs typeface="Times New Roman" pitchFamily="18" charset="0"/>
              </a:rPr>
              <a:t>Principle:</a:t>
            </a:r>
          </a:p>
          <a:p>
            <a:r>
              <a:rPr lang="en-US" dirty="0" smtClean="0">
                <a:latin typeface="Times New Roman" pitchFamily="18" charset="0"/>
                <a:cs typeface="Times New Roman" pitchFamily="18" charset="0"/>
              </a:rPr>
              <a:t>The single phase supply is generated using a single turn alternator.</a:t>
            </a:r>
          </a:p>
          <a:p>
            <a:r>
              <a:rPr lang="en-US" dirty="0" smtClean="0">
                <a:latin typeface="Times New Roman" pitchFamily="18" charset="0"/>
                <a:cs typeface="Times New Roman" pitchFamily="18" charset="0"/>
              </a:rPr>
              <a:t>Thus if armature consists of only one winding, then only one alternating voltage is produced.</a:t>
            </a:r>
          </a:p>
          <a:p>
            <a:r>
              <a:rPr lang="en-US" dirty="0" smtClean="0">
                <a:latin typeface="Times New Roman" pitchFamily="18" charset="0"/>
                <a:cs typeface="Times New Roman" pitchFamily="18" charset="0"/>
              </a:rPr>
              <a:t>But if the armature winding is divided into three groups which are displaced by 120</a:t>
            </a:r>
            <a:r>
              <a:rPr lang="en-US" baseline="30000" dirty="0" smtClean="0">
                <a:latin typeface="Times New Roman" pitchFamily="18" charset="0"/>
                <a:cs typeface="Times New Roman" pitchFamily="18" charset="0"/>
              </a:rPr>
              <a:t>0 </a:t>
            </a:r>
            <a:r>
              <a:rPr lang="en-US" dirty="0" smtClean="0">
                <a:latin typeface="Times New Roman" pitchFamily="18" charset="0"/>
                <a:cs typeface="Times New Roman" pitchFamily="18" charset="0"/>
              </a:rPr>
              <a:t>from each other, then it is possible to generate three alternating voltages.</a:t>
            </a:r>
            <a:endParaRPr lang="en-US" baseline="30000" dirty="0">
              <a:latin typeface="Times New Roman" pitchFamily="18" charset="0"/>
              <a:cs typeface="Times New Roman" pitchFamily="18" charset="0"/>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Continued….</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b="1" dirty="0" smtClean="0">
                <a:latin typeface="Times New Roman" pitchFamily="18" charset="0"/>
                <a:cs typeface="Times New Roman" pitchFamily="18" charset="0"/>
              </a:rPr>
              <a:t>Construction:</a:t>
            </a:r>
          </a:p>
          <a:p>
            <a:r>
              <a:rPr lang="en-US" dirty="0" smtClean="0">
                <a:latin typeface="Times New Roman" pitchFamily="18" charset="0"/>
                <a:cs typeface="Times New Roman" pitchFamily="18" charset="0"/>
              </a:rPr>
              <a:t>As shown in fig.(1) the armature winding is divided into three groups. The three coils are R-R’, Y-Y’ and B-B’.</a:t>
            </a:r>
          </a:p>
          <a:p>
            <a:r>
              <a:rPr lang="en-US" dirty="0" smtClean="0">
                <a:latin typeface="Times New Roman" pitchFamily="18" charset="0"/>
                <a:cs typeface="Times New Roman" pitchFamily="18" charset="0"/>
              </a:rPr>
              <a:t>All these coils are mounted on the same shaft and are physically placed at 120</a:t>
            </a:r>
            <a:r>
              <a:rPr lang="en-US" baseline="30000" dirty="0" smtClean="0">
                <a:latin typeface="Times New Roman" pitchFamily="18" charset="0"/>
                <a:cs typeface="Times New Roman" pitchFamily="18" charset="0"/>
              </a:rPr>
              <a:t>0</a:t>
            </a:r>
            <a:r>
              <a:rPr lang="en-US" dirty="0" smtClean="0">
                <a:latin typeface="Times New Roman" pitchFamily="18" charset="0"/>
                <a:cs typeface="Times New Roman" pitchFamily="18" charset="0"/>
              </a:rPr>
              <a:t> from each other.</a:t>
            </a:r>
          </a:p>
          <a:p>
            <a:r>
              <a:rPr lang="en-US" dirty="0" smtClean="0">
                <a:latin typeface="Times New Roman" pitchFamily="18" charset="0"/>
                <a:cs typeface="Times New Roman" pitchFamily="18" charset="0"/>
              </a:rPr>
              <a:t>When these coils rotate in the flux produced by the permanent magnet, </a:t>
            </a:r>
            <a:r>
              <a:rPr lang="en-US" dirty="0" err="1" smtClean="0">
                <a:latin typeface="Times New Roman" pitchFamily="18" charset="0"/>
                <a:cs typeface="Times New Roman" pitchFamily="18" charset="0"/>
              </a:rPr>
              <a:t>emf</a:t>
            </a:r>
            <a:r>
              <a:rPr lang="en-US" dirty="0" smtClean="0">
                <a:latin typeface="Times New Roman" pitchFamily="18" charset="0"/>
                <a:cs typeface="Times New Roman" pitchFamily="18" charset="0"/>
              </a:rPr>
              <a:t> in induced into these coils. As shown in fig.(2), these </a:t>
            </a:r>
            <a:r>
              <a:rPr lang="en-US" dirty="0" err="1" smtClean="0">
                <a:latin typeface="Times New Roman" pitchFamily="18" charset="0"/>
                <a:cs typeface="Times New Roman" pitchFamily="18" charset="0"/>
              </a:rPr>
              <a:t>emf</a:t>
            </a:r>
            <a:r>
              <a:rPr lang="en-US" dirty="0" smtClean="0">
                <a:latin typeface="Times New Roman" pitchFamily="18" charset="0"/>
                <a:cs typeface="Times New Roman" pitchFamily="18" charset="0"/>
              </a:rPr>
              <a:t> are sinusoidal, of equal amplitudes and equal frequency but they are displaced from each other by 120</a:t>
            </a:r>
            <a:r>
              <a:rPr lang="en-US" baseline="30000" dirty="0" smtClean="0">
                <a:latin typeface="Times New Roman" pitchFamily="18" charset="0"/>
                <a:cs typeface="Times New Roman" pitchFamily="18" charset="0"/>
              </a:rPr>
              <a:t>0</a:t>
            </a:r>
            <a:r>
              <a:rPr lang="en-US" dirty="0" smtClean="0">
                <a:latin typeface="Times New Roman" pitchFamily="18" charset="0"/>
                <a:cs typeface="Times New Roman" pitchFamily="18" charset="0"/>
              </a:rPr>
              <a:t>.</a:t>
            </a:r>
          </a:p>
          <a:p>
            <a:r>
              <a:rPr lang="en-US" dirty="0" smtClean="0">
                <a:latin typeface="Times New Roman" pitchFamily="18" charset="0"/>
                <a:cs typeface="Times New Roman" pitchFamily="18" charset="0"/>
              </a:rPr>
              <a:t>V</a:t>
            </a:r>
            <a:r>
              <a:rPr lang="en-US" baseline="-25000" dirty="0" smtClean="0">
                <a:latin typeface="Times New Roman" pitchFamily="18" charset="0"/>
                <a:cs typeface="Times New Roman" pitchFamily="18" charset="0"/>
              </a:rPr>
              <a:t>R</a:t>
            </a:r>
            <a:r>
              <a:rPr lang="en-US" dirty="0" smtClean="0">
                <a:latin typeface="Times New Roman" pitchFamily="18" charset="0"/>
                <a:cs typeface="Times New Roman" pitchFamily="18" charset="0"/>
              </a:rPr>
              <a:t>, V</a:t>
            </a:r>
            <a:r>
              <a:rPr lang="en-US" baseline="-25000" dirty="0" smtClean="0">
                <a:latin typeface="Times New Roman" pitchFamily="18" charset="0"/>
                <a:cs typeface="Times New Roman" pitchFamily="18" charset="0"/>
              </a:rPr>
              <a:t>Y</a:t>
            </a:r>
            <a:r>
              <a:rPr lang="en-US" dirty="0" smtClean="0">
                <a:latin typeface="Times New Roman" pitchFamily="18" charset="0"/>
                <a:cs typeface="Times New Roman" pitchFamily="18" charset="0"/>
              </a:rPr>
              <a:t> and V</a:t>
            </a:r>
            <a:r>
              <a:rPr lang="en-US" baseline="-25000" dirty="0" smtClean="0">
                <a:latin typeface="Times New Roman" pitchFamily="18" charset="0"/>
                <a:cs typeface="Times New Roman" pitchFamily="18" charset="0"/>
              </a:rPr>
              <a:t>B</a:t>
            </a:r>
            <a:r>
              <a:rPr lang="en-US" dirty="0" smtClean="0">
                <a:latin typeface="Times New Roman" pitchFamily="18" charset="0"/>
                <a:cs typeface="Times New Roman" pitchFamily="18" charset="0"/>
              </a:rPr>
              <a:t> are three phase voltages.</a:t>
            </a:r>
            <a:endParaRPr lang="en-US" dirty="0">
              <a:latin typeface="Times New Roman" pitchFamily="18" charset="0"/>
              <a:cs typeface="Times New Roman" pitchFamily="18" charset="0"/>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Continued….</a:t>
            </a:r>
            <a:endParaRPr lang="en-US" dirty="0"/>
          </a:p>
        </p:txBody>
      </p:sp>
      <p:pic>
        <p:nvPicPr>
          <p:cNvPr id="4" name="Content Placeholder 3" descr="3 phvltg.jpg"/>
          <p:cNvPicPr>
            <a:picLocks noGrp="1" noChangeAspect="1"/>
          </p:cNvPicPr>
          <p:nvPr>
            <p:ph idx="1"/>
          </p:nvPr>
        </p:nvPicPr>
        <p:blipFill>
          <a:blip r:embed="rId2" cstate="print"/>
          <a:stretch>
            <a:fillRect/>
          </a:stretch>
        </p:blipFill>
        <p:spPr>
          <a:xfrm>
            <a:off x="548922" y="1600200"/>
            <a:ext cx="8046156" cy="4525963"/>
          </a:xfrm>
        </p:spPr>
      </p:pic>
      <p:sp>
        <p:nvSpPr>
          <p:cNvPr id="5" name="TextBox 4"/>
          <p:cNvSpPr txBox="1"/>
          <p:nvPr/>
        </p:nvSpPr>
        <p:spPr>
          <a:xfrm>
            <a:off x="1981200" y="6248400"/>
            <a:ext cx="4953000" cy="369332"/>
          </a:xfrm>
          <a:prstGeom prst="rect">
            <a:avLst/>
          </a:prstGeom>
          <a:noFill/>
        </p:spPr>
        <p:txBody>
          <a:bodyPr wrap="square" rtlCol="0">
            <a:spAutoFit/>
          </a:bodyPr>
          <a:lstStyle/>
          <a:p>
            <a:pPr algn="ctr"/>
            <a:r>
              <a:rPr lang="en-US" b="1" dirty="0" smtClean="0">
                <a:latin typeface="Times New Roman" pitchFamily="18" charset="0"/>
                <a:cs typeface="Times New Roman" pitchFamily="18" charset="0"/>
              </a:rPr>
              <a:t>Fig.(1): Generation of a 3-phase voltages</a:t>
            </a:r>
            <a:endParaRPr lang="en-US" b="1" dirty="0">
              <a:latin typeface="Times New Roman" pitchFamily="18" charset="0"/>
              <a:cs typeface="Times New Roman" pitchFamily="18" charset="0"/>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Continued….</a:t>
            </a:r>
            <a:endParaRPr lang="en-US" dirty="0"/>
          </a:p>
        </p:txBody>
      </p:sp>
      <p:pic>
        <p:nvPicPr>
          <p:cNvPr id="4" name="Content Placeholder 3" descr="vtg in 3ph.png"/>
          <p:cNvPicPr>
            <a:picLocks noGrp="1" noChangeAspect="1"/>
          </p:cNvPicPr>
          <p:nvPr>
            <p:ph idx="1"/>
          </p:nvPr>
        </p:nvPicPr>
        <p:blipFill>
          <a:blip r:embed="rId2" cstate="print"/>
          <a:stretch>
            <a:fillRect/>
          </a:stretch>
        </p:blipFill>
        <p:spPr>
          <a:xfrm>
            <a:off x="457200" y="1676400"/>
            <a:ext cx="8153400" cy="3844131"/>
          </a:xfrm>
        </p:spPr>
      </p:pic>
      <p:sp>
        <p:nvSpPr>
          <p:cNvPr id="5" name="TextBox 4"/>
          <p:cNvSpPr txBox="1"/>
          <p:nvPr/>
        </p:nvSpPr>
        <p:spPr>
          <a:xfrm>
            <a:off x="838200" y="5791200"/>
            <a:ext cx="7543800" cy="369332"/>
          </a:xfrm>
          <a:prstGeom prst="rect">
            <a:avLst/>
          </a:prstGeom>
          <a:noFill/>
        </p:spPr>
        <p:txBody>
          <a:bodyPr wrap="square" rtlCol="0">
            <a:spAutoFit/>
          </a:bodyPr>
          <a:lstStyle/>
          <a:p>
            <a:pPr algn="ctr"/>
            <a:r>
              <a:rPr lang="en-US" b="1" dirty="0" smtClean="0">
                <a:latin typeface="Times New Roman" pitchFamily="18" charset="0"/>
                <a:cs typeface="Times New Roman" pitchFamily="18" charset="0"/>
              </a:rPr>
              <a:t>Fig.(2): Voltages induced in the three coils</a:t>
            </a:r>
            <a:endParaRPr lang="en-US" b="1" dirty="0">
              <a:latin typeface="Times New Roman" pitchFamily="18" charset="0"/>
              <a:cs typeface="Times New Roman" pitchFamily="18" charset="0"/>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Continued….</a:t>
            </a:r>
            <a:endParaRPr lang="en-US" dirty="0"/>
          </a:p>
        </p:txBody>
      </p:sp>
      <p:sp>
        <p:nvSpPr>
          <p:cNvPr id="3" name="Content Placeholder 2"/>
          <p:cNvSpPr>
            <a:spLocks noGrp="1"/>
          </p:cNvSpPr>
          <p:nvPr>
            <p:ph idx="1"/>
          </p:nvPr>
        </p:nvSpPr>
        <p:spPr/>
        <p:txBody>
          <a:bodyPr>
            <a:normAutofit/>
          </a:bodyPr>
          <a:lstStyle/>
          <a:p>
            <a:r>
              <a:rPr lang="en-US" sz="2400" dirty="0" smtClean="0">
                <a:latin typeface="Times New Roman" pitchFamily="18" charset="0"/>
                <a:cs typeface="Times New Roman" pitchFamily="18" charset="0"/>
              </a:rPr>
              <a:t>If V</a:t>
            </a:r>
            <a:r>
              <a:rPr lang="en-US" sz="2400" baseline="-25000" dirty="0" smtClean="0">
                <a:latin typeface="Times New Roman" pitchFamily="18" charset="0"/>
                <a:cs typeface="Times New Roman" pitchFamily="18" charset="0"/>
              </a:rPr>
              <a:t>R</a:t>
            </a:r>
            <a:r>
              <a:rPr lang="en-US" sz="2400" dirty="0" smtClean="0">
                <a:latin typeface="Times New Roman" pitchFamily="18" charset="0"/>
                <a:cs typeface="Times New Roman" pitchFamily="18" charset="0"/>
              </a:rPr>
              <a:t> is considered as the reference, then we conclude that,</a:t>
            </a:r>
          </a:p>
          <a:p>
            <a:pPr marL="514350" indent="-514350">
              <a:buFont typeface="+mj-lt"/>
              <a:buAutoNum type="arabicPeriod"/>
            </a:pPr>
            <a:r>
              <a:rPr lang="en-US" sz="2400" dirty="0" smtClean="0">
                <a:latin typeface="Times New Roman" pitchFamily="18" charset="0"/>
                <a:cs typeface="Times New Roman" pitchFamily="18" charset="0"/>
              </a:rPr>
              <a:t>V</a:t>
            </a:r>
            <a:r>
              <a:rPr lang="en-US" sz="2400" baseline="-25000" dirty="0" smtClean="0">
                <a:latin typeface="Times New Roman" pitchFamily="18" charset="0"/>
                <a:cs typeface="Times New Roman" pitchFamily="18" charset="0"/>
              </a:rPr>
              <a:t>Y</a:t>
            </a:r>
            <a:r>
              <a:rPr lang="en-US" sz="2400" dirty="0" smtClean="0">
                <a:latin typeface="Times New Roman" pitchFamily="18" charset="0"/>
                <a:cs typeface="Times New Roman" pitchFamily="18" charset="0"/>
              </a:rPr>
              <a:t> lags V</a:t>
            </a:r>
            <a:r>
              <a:rPr lang="en-US" sz="2400" baseline="-25000" dirty="0" smtClean="0">
                <a:latin typeface="Times New Roman" pitchFamily="18" charset="0"/>
                <a:cs typeface="Times New Roman" pitchFamily="18" charset="0"/>
              </a:rPr>
              <a:t>R</a:t>
            </a:r>
            <a:r>
              <a:rPr lang="en-US" sz="2400" dirty="0" smtClean="0">
                <a:latin typeface="Times New Roman" pitchFamily="18" charset="0"/>
                <a:cs typeface="Times New Roman" pitchFamily="18" charset="0"/>
              </a:rPr>
              <a:t> by 120</a:t>
            </a:r>
            <a:r>
              <a:rPr lang="en-US" sz="2400" baseline="30000" dirty="0" smtClean="0">
                <a:latin typeface="Times New Roman" pitchFamily="18" charset="0"/>
                <a:cs typeface="Times New Roman" pitchFamily="18" charset="0"/>
              </a:rPr>
              <a:t>0</a:t>
            </a:r>
            <a:r>
              <a:rPr lang="en-US" sz="2400" dirty="0" smtClean="0">
                <a:latin typeface="Times New Roman" pitchFamily="18" charset="0"/>
                <a:cs typeface="Times New Roman" pitchFamily="18" charset="0"/>
              </a:rPr>
              <a:t>.</a:t>
            </a:r>
          </a:p>
          <a:p>
            <a:pPr marL="514350" indent="-514350">
              <a:buFont typeface="+mj-lt"/>
              <a:buAutoNum type="arabicPeriod"/>
            </a:pPr>
            <a:r>
              <a:rPr lang="en-US" sz="2400" dirty="0" smtClean="0">
                <a:latin typeface="Times New Roman" pitchFamily="18" charset="0"/>
                <a:cs typeface="Times New Roman" pitchFamily="18" charset="0"/>
              </a:rPr>
              <a:t>V</a:t>
            </a:r>
            <a:r>
              <a:rPr lang="en-US" sz="2400" baseline="-25000" dirty="0" smtClean="0">
                <a:latin typeface="Times New Roman" pitchFamily="18" charset="0"/>
                <a:cs typeface="Times New Roman" pitchFamily="18" charset="0"/>
              </a:rPr>
              <a:t>B</a:t>
            </a:r>
            <a:r>
              <a:rPr lang="en-US" sz="2400" dirty="0" smtClean="0">
                <a:latin typeface="Times New Roman" pitchFamily="18" charset="0"/>
                <a:cs typeface="Times New Roman" pitchFamily="18" charset="0"/>
              </a:rPr>
              <a:t> lags V</a:t>
            </a:r>
            <a:r>
              <a:rPr lang="en-US" sz="2400" baseline="-25000" dirty="0" smtClean="0">
                <a:latin typeface="Times New Roman" pitchFamily="18" charset="0"/>
                <a:cs typeface="Times New Roman" pitchFamily="18" charset="0"/>
              </a:rPr>
              <a:t>Y</a:t>
            </a:r>
            <a:r>
              <a:rPr lang="en-US" sz="2400" dirty="0" smtClean="0">
                <a:latin typeface="Times New Roman" pitchFamily="18" charset="0"/>
                <a:cs typeface="Times New Roman" pitchFamily="18" charset="0"/>
              </a:rPr>
              <a:t> by 120</a:t>
            </a:r>
            <a:r>
              <a:rPr lang="en-US" sz="2400" baseline="30000" dirty="0" smtClean="0">
                <a:latin typeface="Times New Roman" pitchFamily="18" charset="0"/>
                <a:cs typeface="Times New Roman" pitchFamily="18" charset="0"/>
              </a:rPr>
              <a:t>0</a:t>
            </a:r>
            <a:r>
              <a:rPr lang="en-US" sz="2400" dirty="0" smtClean="0">
                <a:latin typeface="Times New Roman" pitchFamily="18" charset="0"/>
                <a:cs typeface="Times New Roman" pitchFamily="18" charset="0"/>
              </a:rPr>
              <a:t>.</a:t>
            </a:r>
          </a:p>
          <a:p>
            <a:pPr marL="514350" indent="-514350">
              <a:buFont typeface="+mj-lt"/>
              <a:buAutoNum type="arabicPeriod"/>
            </a:pPr>
            <a:r>
              <a:rPr lang="en-US" sz="2400" dirty="0" smtClean="0">
                <a:latin typeface="Times New Roman" pitchFamily="18" charset="0"/>
                <a:cs typeface="Times New Roman" pitchFamily="18" charset="0"/>
              </a:rPr>
              <a:t>In other words, V</a:t>
            </a:r>
            <a:r>
              <a:rPr lang="en-US" sz="2400" baseline="-25000" dirty="0" smtClean="0">
                <a:latin typeface="Times New Roman" pitchFamily="18" charset="0"/>
                <a:cs typeface="Times New Roman" pitchFamily="18" charset="0"/>
              </a:rPr>
              <a:t>B</a:t>
            </a:r>
            <a:r>
              <a:rPr lang="en-US" sz="2400" dirty="0" smtClean="0">
                <a:latin typeface="Times New Roman" pitchFamily="18" charset="0"/>
                <a:cs typeface="Times New Roman" pitchFamily="18" charset="0"/>
              </a:rPr>
              <a:t> lags V</a:t>
            </a:r>
            <a:r>
              <a:rPr lang="en-US" sz="2400" baseline="-25000" dirty="0" smtClean="0">
                <a:latin typeface="Times New Roman" pitchFamily="18" charset="0"/>
                <a:cs typeface="Times New Roman" pitchFamily="18" charset="0"/>
              </a:rPr>
              <a:t>R</a:t>
            </a:r>
            <a:r>
              <a:rPr lang="en-US" sz="2400" dirty="0" smtClean="0">
                <a:latin typeface="Times New Roman" pitchFamily="18" charset="0"/>
                <a:cs typeface="Times New Roman" pitchFamily="18" charset="0"/>
              </a:rPr>
              <a:t> by 240</a:t>
            </a:r>
            <a:r>
              <a:rPr lang="en-US" sz="2400" baseline="30000" dirty="0" smtClean="0">
                <a:latin typeface="Times New Roman" pitchFamily="18" charset="0"/>
                <a:cs typeface="Times New Roman" pitchFamily="18" charset="0"/>
              </a:rPr>
              <a:t>0</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pic>
        <p:nvPicPr>
          <p:cNvPr id="4" name="Picture 3" descr="ph of 3 ph.png"/>
          <p:cNvPicPr>
            <a:picLocks noChangeAspect="1"/>
          </p:cNvPicPr>
          <p:nvPr/>
        </p:nvPicPr>
        <p:blipFill>
          <a:blip r:embed="rId2" cstate="print"/>
          <a:stretch>
            <a:fillRect/>
          </a:stretch>
        </p:blipFill>
        <p:spPr>
          <a:xfrm>
            <a:off x="2133600" y="3657600"/>
            <a:ext cx="4495800" cy="2438400"/>
          </a:xfrm>
          <a:prstGeom prst="rect">
            <a:avLst/>
          </a:prstGeom>
        </p:spPr>
      </p:pic>
      <p:sp>
        <p:nvSpPr>
          <p:cNvPr id="5" name="TextBox 4"/>
          <p:cNvSpPr txBox="1"/>
          <p:nvPr/>
        </p:nvSpPr>
        <p:spPr>
          <a:xfrm>
            <a:off x="1600200" y="6172200"/>
            <a:ext cx="5791200" cy="369332"/>
          </a:xfrm>
          <a:prstGeom prst="rect">
            <a:avLst/>
          </a:prstGeom>
          <a:noFill/>
        </p:spPr>
        <p:txBody>
          <a:bodyPr wrap="square" rtlCol="0">
            <a:spAutoFit/>
          </a:bodyPr>
          <a:lstStyle/>
          <a:p>
            <a:pPr algn="ctr"/>
            <a:r>
              <a:rPr lang="en-US" b="1" dirty="0" smtClean="0">
                <a:latin typeface="Times New Roman" pitchFamily="18" charset="0"/>
                <a:cs typeface="Times New Roman" pitchFamily="18" charset="0"/>
              </a:rPr>
              <a:t>Fig.(3): </a:t>
            </a:r>
            <a:r>
              <a:rPr lang="en-US" b="1" dirty="0" err="1" smtClean="0">
                <a:latin typeface="Times New Roman" pitchFamily="18" charset="0"/>
                <a:cs typeface="Times New Roman" pitchFamily="18" charset="0"/>
              </a:rPr>
              <a:t>Phasor</a:t>
            </a:r>
            <a:r>
              <a:rPr lang="en-US" b="1" dirty="0" smtClean="0">
                <a:latin typeface="Times New Roman" pitchFamily="18" charset="0"/>
                <a:cs typeface="Times New Roman" pitchFamily="18" charset="0"/>
              </a:rPr>
              <a:t> representation of the three phase voltages</a:t>
            </a:r>
            <a:endParaRPr lang="en-US" b="1" dirty="0">
              <a:latin typeface="Times New Roman" pitchFamily="18" charset="0"/>
              <a:cs typeface="Times New Roman" pitchFamily="18" charset="0"/>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Continued….</a:t>
            </a:r>
            <a:endParaRPr lang="en-US" dirty="0"/>
          </a:p>
        </p:txBody>
      </p:sp>
      <p:sp>
        <p:nvSpPr>
          <p:cNvPr id="3" name="Content Placeholder 2"/>
          <p:cNvSpPr>
            <a:spLocks noGrp="1"/>
          </p:cNvSpPr>
          <p:nvPr>
            <p:ph idx="1"/>
          </p:nvPr>
        </p:nvSpPr>
        <p:spPr/>
        <p:txBody>
          <a:bodyPr/>
          <a:lstStyle/>
          <a:p>
            <a:r>
              <a:rPr lang="en-US" b="1" dirty="0" smtClean="0">
                <a:latin typeface="Times New Roman" pitchFamily="18" charset="0"/>
                <a:cs typeface="Times New Roman" pitchFamily="18" charset="0"/>
              </a:rPr>
              <a:t>Mathematical representation:</a:t>
            </a:r>
          </a:p>
          <a:p>
            <a:pPr>
              <a:buFont typeface="Wingdings" pitchFamily="2" charset="2"/>
              <a:buChar char="Ø"/>
            </a:pPr>
            <a:r>
              <a:rPr lang="en-US" dirty="0" smtClean="0">
                <a:latin typeface="Times New Roman" pitchFamily="18" charset="0"/>
                <a:cs typeface="Times New Roman" pitchFamily="18" charset="0"/>
              </a:rPr>
              <a:t>The mathematical expression for the three induced voltages are given by:</a:t>
            </a:r>
          </a:p>
          <a:p>
            <a:pPr>
              <a:buNone/>
            </a:pPr>
            <a:r>
              <a:rPr lang="en-US" dirty="0" smtClean="0">
                <a:latin typeface="Times New Roman" pitchFamily="18" charset="0"/>
                <a:cs typeface="Times New Roman" pitchFamily="18" charset="0"/>
              </a:rPr>
              <a:t>        V</a:t>
            </a:r>
            <a:r>
              <a:rPr lang="en-US" baseline="-25000" dirty="0" smtClean="0">
                <a:latin typeface="Times New Roman" pitchFamily="18" charset="0"/>
                <a:cs typeface="Times New Roman" pitchFamily="18" charset="0"/>
              </a:rPr>
              <a:t>R</a:t>
            </a: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V</a:t>
            </a:r>
            <a:r>
              <a:rPr lang="en-US" baseline="-25000" dirty="0" err="1" smtClean="0">
                <a:latin typeface="Times New Roman" pitchFamily="18" charset="0"/>
                <a:cs typeface="Times New Roman" pitchFamily="18" charset="0"/>
              </a:rPr>
              <a:t>m</a:t>
            </a:r>
            <a:r>
              <a:rPr lang="en-US" dirty="0" smtClean="0">
                <a:latin typeface="Times New Roman" pitchFamily="18" charset="0"/>
                <a:cs typeface="Times New Roman" pitchFamily="18" charset="0"/>
              </a:rPr>
              <a:t> sin </a:t>
            </a:r>
            <a:r>
              <a:rPr lang="el-GR" dirty="0" smtClean="0">
                <a:latin typeface="Times New Roman" pitchFamily="18" charset="0"/>
                <a:cs typeface="Times New Roman" pitchFamily="18" charset="0"/>
              </a:rPr>
              <a:t>ω</a:t>
            </a:r>
            <a:r>
              <a:rPr lang="en-US" dirty="0" smtClean="0">
                <a:latin typeface="Times New Roman" pitchFamily="18" charset="0"/>
                <a:cs typeface="Times New Roman" pitchFamily="18" charset="0"/>
              </a:rPr>
              <a:t>t</a:t>
            </a:r>
          </a:p>
          <a:p>
            <a:pPr>
              <a:buNone/>
            </a:pPr>
            <a:r>
              <a:rPr lang="en-US" dirty="0" smtClean="0">
                <a:latin typeface="Times New Roman" pitchFamily="18" charset="0"/>
                <a:cs typeface="Times New Roman" pitchFamily="18" charset="0"/>
              </a:rPr>
              <a:t>       V</a:t>
            </a:r>
            <a:r>
              <a:rPr lang="en-US" baseline="-25000" dirty="0" smtClean="0">
                <a:latin typeface="Times New Roman" pitchFamily="18" charset="0"/>
                <a:cs typeface="Times New Roman" pitchFamily="18" charset="0"/>
              </a:rPr>
              <a:t>Y</a:t>
            </a: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V</a:t>
            </a:r>
            <a:r>
              <a:rPr lang="en-US" baseline="-25000" dirty="0" err="1" smtClean="0">
                <a:latin typeface="Times New Roman" pitchFamily="18" charset="0"/>
                <a:cs typeface="Times New Roman" pitchFamily="18" charset="0"/>
              </a:rPr>
              <a:t>m</a:t>
            </a:r>
            <a:r>
              <a:rPr lang="en-US" dirty="0" smtClean="0">
                <a:latin typeface="Times New Roman" pitchFamily="18" charset="0"/>
                <a:cs typeface="Times New Roman" pitchFamily="18" charset="0"/>
              </a:rPr>
              <a:t> sin (</a:t>
            </a:r>
            <a:r>
              <a:rPr lang="el-GR" dirty="0" smtClean="0">
                <a:latin typeface="Times New Roman" pitchFamily="18" charset="0"/>
                <a:cs typeface="Times New Roman" pitchFamily="18" charset="0"/>
              </a:rPr>
              <a:t>ω</a:t>
            </a:r>
            <a:r>
              <a:rPr lang="en-US" dirty="0" smtClean="0">
                <a:latin typeface="Times New Roman" pitchFamily="18" charset="0"/>
                <a:cs typeface="Times New Roman" pitchFamily="18" charset="0"/>
              </a:rPr>
              <a:t>t-120</a:t>
            </a:r>
            <a:r>
              <a:rPr lang="en-US" baseline="30000" dirty="0" smtClean="0">
                <a:latin typeface="Times New Roman" pitchFamily="18" charset="0"/>
                <a:cs typeface="Times New Roman" pitchFamily="18" charset="0"/>
              </a:rPr>
              <a:t>0</a:t>
            </a:r>
            <a:r>
              <a:rPr lang="en-US" dirty="0" smtClean="0">
                <a:latin typeface="Times New Roman" pitchFamily="18" charset="0"/>
                <a:cs typeface="Times New Roman" pitchFamily="18" charset="0"/>
              </a:rPr>
              <a:t>)</a:t>
            </a:r>
          </a:p>
          <a:p>
            <a:pPr>
              <a:buNone/>
            </a:pPr>
            <a:r>
              <a:rPr lang="en-US" dirty="0" smtClean="0">
                <a:latin typeface="Times New Roman" pitchFamily="18" charset="0"/>
                <a:cs typeface="Times New Roman" pitchFamily="18" charset="0"/>
              </a:rPr>
              <a:t>       V</a:t>
            </a:r>
            <a:r>
              <a:rPr lang="en-US" baseline="-25000" dirty="0" smtClean="0">
                <a:latin typeface="Times New Roman" pitchFamily="18" charset="0"/>
                <a:cs typeface="Times New Roman" pitchFamily="18" charset="0"/>
              </a:rPr>
              <a:t>B</a:t>
            </a: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V</a:t>
            </a:r>
            <a:r>
              <a:rPr lang="en-US" baseline="-25000" dirty="0" err="1" smtClean="0">
                <a:latin typeface="Times New Roman" pitchFamily="18" charset="0"/>
                <a:cs typeface="Times New Roman" pitchFamily="18" charset="0"/>
              </a:rPr>
              <a:t>m</a:t>
            </a:r>
            <a:r>
              <a:rPr lang="en-US" dirty="0" smtClean="0">
                <a:latin typeface="Times New Roman" pitchFamily="18" charset="0"/>
                <a:cs typeface="Times New Roman" pitchFamily="18" charset="0"/>
              </a:rPr>
              <a:t> sin (</a:t>
            </a:r>
            <a:r>
              <a:rPr lang="el-GR" dirty="0" smtClean="0">
                <a:latin typeface="Times New Roman" pitchFamily="18" charset="0"/>
                <a:cs typeface="Times New Roman" pitchFamily="18" charset="0"/>
              </a:rPr>
              <a:t>ω</a:t>
            </a:r>
            <a:r>
              <a:rPr lang="en-US" dirty="0" smtClean="0">
                <a:latin typeface="Times New Roman" pitchFamily="18" charset="0"/>
                <a:cs typeface="Times New Roman" pitchFamily="18" charset="0"/>
              </a:rPr>
              <a:t>t-240</a:t>
            </a:r>
            <a:r>
              <a:rPr lang="en-US" baseline="30000" dirty="0" smtClean="0">
                <a:latin typeface="Times New Roman" pitchFamily="18" charset="0"/>
                <a:cs typeface="Times New Roman" pitchFamily="18" charset="0"/>
              </a:rPr>
              <a:t>0</a:t>
            </a: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V</a:t>
            </a:r>
            <a:r>
              <a:rPr lang="en-US" baseline="-25000" dirty="0" err="1" smtClean="0">
                <a:latin typeface="Times New Roman" pitchFamily="18" charset="0"/>
                <a:cs typeface="Times New Roman" pitchFamily="18" charset="0"/>
              </a:rPr>
              <a:t>m</a:t>
            </a:r>
            <a:r>
              <a:rPr lang="en-US" dirty="0" smtClean="0">
                <a:latin typeface="Times New Roman" pitchFamily="18" charset="0"/>
                <a:cs typeface="Times New Roman" pitchFamily="18" charset="0"/>
              </a:rPr>
              <a:t> sin (</a:t>
            </a:r>
            <a:r>
              <a:rPr lang="el-GR" dirty="0" smtClean="0">
                <a:latin typeface="Times New Roman" pitchFamily="18" charset="0"/>
                <a:cs typeface="Times New Roman" pitchFamily="18" charset="0"/>
              </a:rPr>
              <a:t>ω</a:t>
            </a:r>
            <a:r>
              <a:rPr lang="en-US" dirty="0" smtClean="0">
                <a:latin typeface="Times New Roman" pitchFamily="18" charset="0"/>
                <a:cs typeface="Times New Roman" pitchFamily="18" charset="0"/>
              </a:rPr>
              <a:t>t+120</a:t>
            </a:r>
            <a:r>
              <a:rPr lang="en-US" baseline="30000" dirty="0" smtClean="0">
                <a:latin typeface="Times New Roman" pitchFamily="18" charset="0"/>
                <a:cs typeface="Times New Roman" pitchFamily="18" charset="0"/>
              </a:rPr>
              <a:t>0</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Continued….</a:t>
            </a:r>
            <a:endParaRPr lang="en-US" dirty="0"/>
          </a:p>
        </p:txBody>
      </p:sp>
      <p:sp>
        <p:nvSpPr>
          <p:cNvPr id="3" name="Content Placeholder 2"/>
          <p:cNvSpPr>
            <a:spLocks noGrp="1"/>
          </p:cNvSpPr>
          <p:nvPr>
            <p:ph idx="1"/>
          </p:nvPr>
        </p:nvSpPr>
        <p:spPr/>
        <p:txBody>
          <a:bodyPr>
            <a:normAutofit fontScale="85000" lnSpcReduction="20000"/>
          </a:bodyPr>
          <a:lstStyle/>
          <a:p>
            <a:r>
              <a:rPr lang="en-US" b="1" dirty="0" smtClean="0">
                <a:latin typeface="Times New Roman" pitchFamily="18" charset="0"/>
                <a:cs typeface="Times New Roman" pitchFamily="18" charset="0"/>
              </a:rPr>
              <a:t>Phase sequence:</a:t>
            </a:r>
          </a:p>
          <a:p>
            <a:pPr>
              <a:buFont typeface="Wingdings" pitchFamily="2" charset="2"/>
              <a:buChar char="Ø"/>
            </a:pPr>
            <a:r>
              <a:rPr lang="en-US" dirty="0" smtClean="0">
                <a:latin typeface="Times New Roman" pitchFamily="18" charset="0"/>
                <a:cs typeface="Times New Roman" pitchFamily="18" charset="0"/>
              </a:rPr>
              <a:t>The phase sequence is defined as the sequence in which the three phases reach their maximum values. Normally the phase sequence is R-Y-B.</a:t>
            </a:r>
          </a:p>
          <a:p>
            <a:r>
              <a:rPr lang="en-US" b="1" dirty="0" smtClean="0">
                <a:latin typeface="Times New Roman" pitchFamily="18" charset="0"/>
                <a:cs typeface="Times New Roman" pitchFamily="18" charset="0"/>
              </a:rPr>
              <a:t>Importance of phase sequence:</a:t>
            </a:r>
          </a:p>
          <a:p>
            <a:pPr>
              <a:buFont typeface="Wingdings" pitchFamily="2" charset="2"/>
              <a:buChar char="Ø"/>
            </a:pPr>
            <a:r>
              <a:rPr lang="en-US" dirty="0" smtClean="0">
                <a:latin typeface="Times New Roman" pitchFamily="18" charset="0"/>
                <a:cs typeface="Times New Roman" pitchFamily="18" charset="0"/>
              </a:rPr>
              <a:t>The direction of rotation of three phase machines depends on the phase sequence.</a:t>
            </a:r>
          </a:p>
          <a:p>
            <a:pPr>
              <a:buFont typeface="Wingdings" pitchFamily="2" charset="2"/>
              <a:buChar char="Ø"/>
            </a:pPr>
            <a:r>
              <a:rPr lang="en-US" dirty="0" smtClean="0">
                <a:latin typeface="Times New Roman" pitchFamily="18" charset="0"/>
                <a:cs typeface="Times New Roman" pitchFamily="18" charset="0"/>
              </a:rPr>
              <a:t>If the phase sequence is changed e.g. R-B-Y then the direction of rotation will be reversed.</a:t>
            </a:r>
          </a:p>
          <a:p>
            <a:pPr>
              <a:buFont typeface="Wingdings" pitchFamily="2" charset="2"/>
              <a:buChar char="Ø"/>
            </a:pPr>
            <a:r>
              <a:rPr lang="en-US" dirty="0" smtClean="0">
                <a:latin typeface="Times New Roman" pitchFamily="18" charset="0"/>
                <a:cs typeface="Times New Roman" pitchFamily="18" charset="0"/>
              </a:rPr>
              <a:t>In order to avoid such things, the phase sequence of R-Y-B is always </a:t>
            </a:r>
            <a:r>
              <a:rPr lang="en-US" dirty="0" err="1" smtClean="0">
                <a:latin typeface="Times New Roman" pitchFamily="18" charset="0"/>
                <a:cs typeface="Times New Roman" pitchFamily="18" charset="0"/>
              </a:rPr>
              <a:t>maitained</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Three Phase supply Connection</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85000" lnSpcReduction="10000"/>
          </a:bodyPr>
          <a:lstStyle/>
          <a:p>
            <a:r>
              <a:rPr lang="en-US" dirty="0" smtClean="0">
                <a:latin typeface="Times New Roman" pitchFamily="18" charset="0"/>
                <a:cs typeface="Times New Roman" pitchFamily="18" charset="0"/>
              </a:rPr>
              <a:t>In three phase ac system, the three phase alternator has three separate windings one per each phase.</a:t>
            </a:r>
          </a:p>
          <a:p>
            <a:r>
              <a:rPr lang="en-US" dirty="0" smtClean="0">
                <a:latin typeface="Times New Roman" pitchFamily="18" charset="0"/>
                <a:cs typeface="Times New Roman" pitchFamily="18" charset="0"/>
              </a:rPr>
              <a:t>Hence the power generated in each phase can be transmitted independently to the load using 2 wires per winding. But this will requires 6- different wires.</a:t>
            </a:r>
          </a:p>
          <a:p>
            <a:r>
              <a:rPr lang="en-US" dirty="0" smtClean="0">
                <a:latin typeface="Times New Roman" pitchFamily="18" charset="0"/>
                <a:cs typeface="Times New Roman" pitchFamily="18" charset="0"/>
              </a:rPr>
              <a:t>Eventhough such a system is practically possible, it makes the system complicated and expensive.</a:t>
            </a:r>
          </a:p>
          <a:p>
            <a:r>
              <a:rPr lang="en-US" dirty="0" smtClean="0">
                <a:latin typeface="Times New Roman" pitchFamily="18" charset="0"/>
                <a:cs typeface="Times New Roman" pitchFamily="18" charset="0"/>
              </a:rPr>
              <a:t>Hence in practice, the three windings of the alternator are interconnected in two different ways to reduced the number of wires required for the connections</a:t>
            </a:r>
            <a:endParaRPr lang="en-US" dirty="0">
              <a:latin typeface="Times New Roman" pitchFamily="18" charset="0"/>
              <a:cs typeface="Times New Roman" pitchFamily="18" charset="0"/>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Continued….</a:t>
            </a:r>
            <a:endParaRPr lang="en-US" dirty="0"/>
          </a:p>
        </p:txBody>
      </p:sp>
      <p:sp>
        <p:nvSpPr>
          <p:cNvPr id="3" name="Content Placeholder 2"/>
          <p:cNvSpPr>
            <a:spLocks noGrp="1"/>
          </p:cNvSpPr>
          <p:nvPr>
            <p:ph idx="1"/>
          </p:nvPr>
        </p:nvSpPr>
        <p:spPr/>
        <p:txBody>
          <a:bodyPr/>
          <a:lstStyle/>
          <a:p>
            <a:pPr algn="ctr">
              <a:buNone/>
            </a:pPr>
            <a:r>
              <a:rPr lang="en-US" b="1" dirty="0" smtClean="0">
                <a:latin typeface="Times New Roman" pitchFamily="18" charset="0"/>
                <a:cs typeface="Times New Roman" pitchFamily="18" charset="0"/>
              </a:rPr>
              <a:t>Types of connection</a:t>
            </a:r>
            <a:endParaRPr lang="en-US" b="1" dirty="0">
              <a:latin typeface="Times New Roman" pitchFamily="18" charset="0"/>
              <a:cs typeface="Times New Roman" pitchFamily="18" charset="0"/>
            </a:endParaRPr>
          </a:p>
        </p:txBody>
      </p:sp>
      <p:pic>
        <p:nvPicPr>
          <p:cNvPr id="4" name="Picture 3" descr="3wire star.png"/>
          <p:cNvPicPr>
            <a:picLocks noChangeAspect="1"/>
          </p:cNvPicPr>
          <p:nvPr/>
        </p:nvPicPr>
        <p:blipFill>
          <a:blip r:embed="rId2" cstate="print"/>
          <a:stretch>
            <a:fillRect/>
          </a:stretch>
        </p:blipFill>
        <p:spPr>
          <a:xfrm>
            <a:off x="457200" y="2438400"/>
            <a:ext cx="2666999" cy="2090737"/>
          </a:xfrm>
          <a:prstGeom prst="rect">
            <a:avLst/>
          </a:prstGeom>
        </p:spPr>
      </p:pic>
      <p:sp>
        <p:nvSpPr>
          <p:cNvPr id="5" name="TextBox 4"/>
          <p:cNvSpPr txBox="1"/>
          <p:nvPr/>
        </p:nvSpPr>
        <p:spPr>
          <a:xfrm>
            <a:off x="304800" y="4876800"/>
            <a:ext cx="2743200" cy="646331"/>
          </a:xfrm>
          <a:prstGeom prst="rect">
            <a:avLst/>
          </a:prstGeom>
          <a:noFill/>
        </p:spPr>
        <p:txBody>
          <a:bodyPr wrap="square" rtlCol="0">
            <a:spAutoFit/>
          </a:bodyPr>
          <a:lstStyle/>
          <a:p>
            <a:pPr algn="ctr"/>
            <a:r>
              <a:rPr lang="en-US" b="1" dirty="0" smtClean="0">
                <a:latin typeface="Times New Roman" pitchFamily="18" charset="0"/>
                <a:cs typeface="Times New Roman" pitchFamily="18" charset="0"/>
              </a:rPr>
              <a:t>Three phase three wire star (wye) connection</a:t>
            </a:r>
            <a:endParaRPr lang="en-US" b="1" dirty="0">
              <a:latin typeface="Times New Roman" pitchFamily="18" charset="0"/>
              <a:cs typeface="Times New Roman" pitchFamily="18" charset="0"/>
            </a:endParaRPr>
          </a:p>
        </p:txBody>
      </p:sp>
      <p:pic>
        <p:nvPicPr>
          <p:cNvPr id="6" name="Picture 5" descr="4 wire star.png"/>
          <p:cNvPicPr>
            <a:picLocks noChangeAspect="1"/>
          </p:cNvPicPr>
          <p:nvPr/>
        </p:nvPicPr>
        <p:blipFill>
          <a:blip r:embed="rId3" cstate="print"/>
          <a:stretch>
            <a:fillRect/>
          </a:stretch>
        </p:blipFill>
        <p:spPr>
          <a:xfrm>
            <a:off x="3505199" y="2514599"/>
            <a:ext cx="2514601" cy="2286001"/>
          </a:xfrm>
          <a:prstGeom prst="rect">
            <a:avLst/>
          </a:prstGeom>
        </p:spPr>
      </p:pic>
      <p:sp>
        <p:nvSpPr>
          <p:cNvPr id="7" name="TextBox 6"/>
          <p:cNvSpPr txBox="1"/>
          <p:nvPr/>
        </p:nvSpPr>
        <p:spPr>
          <a:xfrm>
            <a:off x="3505200" y="4953000"/>
            <a:ext cx="2438400" cy="646331"/>
          </a:xfrm>
          <a:prstGeom prst="rect">
            <a:avLst/>
          </a:prstGeom>
          <a:noFill/>
        </p:spPr>
        <p:txBody>
          <a:bodyPr wrap="square" rtlCol="0">
            <a:spAutoFit/>
          </a:bodyPr>
          <a:lstStyle/>
          <a:p>
            <a:pPr algn="ctr"/>
            <a:r>
              <a:rPr lang="en-US" b="1" dirty="0" smtClean="0">
                <a:latin typeface="Times New Roman" pitchFamily="18" charset="0"/>
                <a:cs typeface="Times New Roman" pitchFamily="18" charset="0"/>
              </a:rPr>
              <a:t>Three phase four wire star connection</a:t>
            </a:r>
            <a:endParaRPr lang="en-US" b="1" dirty="0">
              <a:latin typeface="Times New Roman" pitchFamily="18" charset="0"/>
              <a:cs typeface="Times New Roman" pitchFamily="18" charset="0"/>
            </a:endParaRPr>
          </a:p>
        </p:txBody>
      </p:sp>
      <p:pic>
        <p:nvPicPr>
          <p:cNvPr id="8" name="Picture 7" descr="del conn.jpg"/>
          <p:cNvPicPr>
            <a:picLocks noChangeAspect="1"/>
          </p:cNvPicPr>
          <p:nvPr/>
        </p:nvPicPr>
        <p:blipFill>
          <a:blip r:embed="rId4" cstate="print"/>
          <a:stretch>
            <a:fillRect/>
          </a:stretch>
        </p:blipFill>
        <p:spPr>
          <a:xfrm>
            <a:off x="6400800" y="2438400"/>
            <a:ext cx="2514600" cy="2057400"/>
          </a:xfrm>
          <a:prstGeom prst="rect">
            <a:avLst/>
          </a:prstGeom>
        </p:spPr>
      </p:pic>
      <p:sp>
        <p:nvSpPr>
          <p:cNvPr id="9" name="TextBox 8"/>
          <p:cNvSpPr txBox="1"/>
          <p:nvPr/>
        </p:nvSpPr>
        <p:spPr>
          <a:xfrm>
            <a:off x="6400800" y="5029200"/>
            <a:ext cx="2438400" cy="646331"/>
          </a:xfrm>
          <a:prstGeom prst="rect">
            <a:avLst/>
          </a:prstGeom>
          <a:noFill/>
        </p:spPr>
        <p:txBody>
          <a:bodyPr wrap="square" rtlCol="0">
            <a:spAutoFit/>
          </a:bodyPr>
          <a:lstStyle/>
          <a:p>
            <a:pPr algn="ctr"/>
            <a:r>
              <a:rPr lang="en-US" b="1" dirty="0" smtClean="0">
                <a:latin typeface="Times New Roman" pitchFamily="18" charset="0"/>
                <a:cs typeface="Times New Roman" pitchFamily="18" charset="0"/>
              </a:rPr>
              <a:t>Three phase three wire delta connection</a:t>
            </a:r>
            <a:endParaRPr lang="en-US" b="1" dirty="0">
              <a:latin typeface="Times New Roman" pitchFamily="18" charset="0"/>
              <a:cs typeface="Times New Roman" pitchFamily="18" charset="0"/>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Star Connection(wye connection)</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dirty="0" smtClean="0"/>
              <a:t>This configuration is obtained by connecting one end of the three phase winding together.</a:t>
            </a:r>
          </a:p>
          <a:p>
            <a:r>
              <a:rPr lang="en-US" dirty="0" smtClean="0"/>
              <a:t>We can connect either R Y B or R’ Y’ B’ together. This common point is called as the Neutral Point.</a:t>
            </a:r>
          </a:p>
          <a:p>
            <a:pPr>
              <a:buNone/>
            </a:pPr>
            <a:endParaRPr lang="en-US" dirty="0"/>
          </a:p>
        </p:txBody>
      </p:sp>
      <p:pic>
        <p:nvPicPr>
          <p:cNvPr id="4" name="Picture 3" descr="wye.png"/>
          <p:cNvPicPr>
            <a:picLocks noChangeAspect="1"/>
          </p:cNvPicPr>
          <p:nvPr/>
        </p:nvPicPr>
        <p:blipFill>
          <a:blip r:embed="rId2" cstate="print"/>
          <a:stretch>
            <a:fillRect/>
          </a:stretch>
        </p:blipFill>
        <p:spPr>
          <a:xfrm>
            <a:off x="3200400" y="4114800"/>
            <a:ext cx="2257425" cy="2057400"/>
          </a:xfrm>
          <a:prstGeom prst="rect">
            <a:avLst/>
          </a:prstGeom>
        </p:spPr>
      </p:pic>
      <p:cxnSp>
        <p:nvCxnSpPr>
          <p:cNvPr id="6" name="Straight Connector 5"/>
          <p:cNvCxnSpPr/>
          <p:nvPr/>
        </p:nvCxnSpPr>
        <p:spPr>
          <a:xfrm>
            <a:off x="4343400" y="4191000"/>
            <a:ext cx="199548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410200" y="6096000"/>
            <a:ext cx="990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276600" y="6629400"/>
            <a:ext cx="3276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276600" y="6096000"/>
            <a:ext cx="0" cy="533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6324600" y="4191000"/>
            <a:ext cx="0" cy="762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6324600" y="5334000"/>
            <a:ext cx="0" cy="762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Right Brace 20"/>
          <p:cNvSpPr/>
          <p:nvPr/>
        </p:nvSpPr>
        <p:spPr>
          <a:xfrm>
            <a:off x="4495800" y="4724400"/>
            <a:ext cx="228600" cy="6096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Right Brace 21"/>
          <p:cNvSpPr/>
          <p:nvPr/>
        </p:nvSpPr>
        <p:spPr>
          <a:xfrm>
            <a:off x="7010400" y="4267200"/>
            <a:ext cx="457200" cy="22860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0" name="Straight Arrow Connector 29"/>
          <p:cNvCxnSpPr/>
          <p:nvPr/>
        </p:nvCxnSpPr>
        <p:spPr>
          <a:xfrm flipV="1">
            <a:off x="4267200" y="5562600"/>
            <a:ext cx="14288" cy="457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3962400" y="4038600"/>
            <a:ext cx="228600" cy="369332"/>
          </a:xfrm>
          <a:prstGeom prst="rect">
            <a:avLst/>
          </a:prstGeom>
          <a:noFill/>
        </p:spPr>
        <p:txBody>
          <a:bodyPr wrap="square" rtlCol="0">
            <a:spAutoFit/>
          </a:bodyPr>
          <a:lstStyle/>
          <a:p>
            <a:r>
              <a:rPr lang="en-US" dirty="0" smtClean="0"/>
              <a:t>R</a:t>
            </a:r>
            <a:endParaRPr lang="en-US" dirty="0"/>
          </a:p>
        </p:txBody>
      </p:sp>
      <p:sp>
        <p:nvSpPr>
          <p:cNvPr id="39" name="TextBox 38"/>
          <p:cNvSpPr txBox="1"/>
          <p:nvPr/>
        </p:nvSpPr>
        <p:spPr>
          <a:xfrm>
            <a:off x="3886200" y="5105400"/>
            <a:ext cx="381000" cy="369332"/>
          </a:xfrm>
          <a:prstGeom prst="rect">
            <a:avLst/>
          </a:prstGeom>
          <a:noFill/>
        </p:spPr>
        <p:txBody>
          <a:bodyPr wrap="square" rtlCol="0">
            <a:spAutoFit/>
          </a:bodyPr>
          <a:lstStyle/>
          <a:p>
            <a:r>
              <a:rPr lang="en-US" dirty="0" smtClean="0"/>
              <a:t>R’</a:t>
            </a:r>
            <a:endParaRPr lang="en-US" dirty="0"/>
          </a:p>
        </p:txBody>
      </p:sp>
      <p:sp>
        <p:nvSpPr>
          <p:cNvPr id="41" name="TextBox 40"/>
          <p:cNvSpPr txBox="1"/>
          <p:nvPr/>
        </p:nvSpPr>
        <p:spPr>
          <a:xfrm>
            <a:off x="5105400" y="5715000"/>
            <a:ext cx="304800" cy="369332"/>
          </a:xfrm>
          <a:prstGeom prst="rect">
            <a:avLst/>
          </a:prstGeom>
          <a:noFill/>
        </p:spPr>
        <p:txBody>
          <a:bodyPr wrap="square" rtlCol="0">
            <a:spAutoFit/>
          </a:bodyPr>
          <a:lstStyle/>
          <a:p>
            <a:r>
              <a:rPr lang="en-US" dirty="0" smtClean="0"/>
              <a:t>Y</a:t>
            </a:r>
            <a:endParaRPr lang="en-US" dirty="0"/>
          </a:p>
        </p:txBody>
      </p:sp>
      <p:sp>
        <p:nvSpPr>
          <p:cNvPr id="42" name="TextBox 41"/>
          <p:cNvSpPr txBox="1"/>
          <p:nvPr/>
        </p:nvSpPr>
        <p:spPr>
          <a:xfrm>
            <a:off x="4495800" y="5257800"/>
            <a:ext cx="457200" cy="369332"/>
          </a:xfrm>
          <a:prstGeom prst="rect">
            <a:avLst/>
          </a:prstGeom>
          <a:noFill/>
        </p:spPr>
        <p:txBody>
          <a:bodyPr wrap="square" rtlCol="0">
            <a:spAutoFit/>
          </a:bodyPr>
          <a:lstStyle/>
          <a:p>
            <a:r>
              <a:rPr lang="en-US" dirty="0" smtClean="0"/>
              <a:t>Y’</a:t>
            </a:r>
            <a:endParaRPr lang="en-US" dirty="0"/>
          </a:p>
        </p:txBody>
      </p:sp>
      <p:sp>
        <p:nvSpPr>
          <p:cNvPr id="43" name="TextBox 42"/>
          <p:cNvSpPr txBox="1"/>
          <p:nvPr/>
        </p:nvSpPr>
        <p:spPr>
          <a:xfrm>
            <a:off x="2971800" y="5943600"/>
            <a:ext cx="228600" cy="369332"/>
          </a:xfrm>
          <a:prstGeom prst="rect">
            <a:avLst/>
          </a:prstGeom>
          <a:noFill/>
        </p:spPr>
        <p:txBody>
          <a:bodyPr wrap="square" rtlCol="0">
            <a:spAutoFit/>
          </a:bodyPr>
          <a:lstStyle/>
          <a:p>
            <a:r>
              <a:rPr lang="en-US" dirty="0" smtClean="0"/>
              <a:t>B</a:t>
            </a:r>
            <a:endParaRPr lang="en-US" dirty="0"/>
          </a:p>
        </p:txBody>
      </p:sp>
      <p:sp>
        <p:nvSpPr>
          <p:cNvPr id="44" name="TextBox 43"/>
          <p:cNvSpPr txBox="1"/>
          <p:nvPr/>
        </p:nvSpPr>
        <p:spPr>
          <a:xfrm>
            <a:off x="3886200" y="5638800"/>
            <a:ext cx="381000" cy="369332"/>
          </a:xfrm>
          <a:prstGeom prst="rect">
            <a:avLst/>
          </a:prstGeom>
          <a:noFill/>
        </p:spPr>
        <p:txBody>
          <a:bodyPr wrap="square" rtlCol="0">
            <a:spAutoFit/>
          </a:bodyPr>
          <a:lstStyle/>
          <a:p>
            <a:r>
              <a:rPr lang="en-US" dirty="0" smtClean="0"/>
              <a:t>B’</a:t>
            </a:r>
            <a:endParaRPr lang="en-US" dirty="0"/>
          </a:p>
        </p:txBody>
      </p:sp>
      <p:sp>
        <p:nvSpPr>
          <p:cNvPr id="45" name="TextBox 44"/>
          <p:cNvSpPr txBox="1"/>
          <p:nvPr/>
        </p:nvSpPr>
        <p:spPr>
          <a:xfrm>
            <a:off x="4038600" y="5943600"/>
            <a:ext cx="457200" cy="381000"/>
          </a:xfrm>
          <a:prstGeom prst="rect">
            <a:avLst/>
          </a:prstGeom>
          <a:noFill/>
        </p:spPr>
        <p:txBody>
          <a:bodyPr wrap="square" rtlCol="0">
            <a:spAutoFit/>
          </a:bodyPr>
          <a:lstStyle/>
          <a:p>
            <a:r>
              <a:rPr lang="en-US" dirty="0" smtClean="0"/>
              <a:t>N</a:t>
            </a:r>
            <a:endParaRPr lang="en-US" dirty="0"/>
          </a:p>
        </p:txBody>
      </p:sp>
      <p:sp>
        <p:nvSpPr>
          <p:cNvPr id="46" name="TextBox 45"/>
          <p:cNvSpPr txBox="1"/>
          <p:nvPr/>
        </p:nvSpPr>
        <p:spPr>
          <a:xfrm>
            <a:off x="4724400" y="4876800"/>
            <a:ext cx="609600" cy="381000"/>
          </a:xfrm>
          <a:prstGeom prst="rect">
            <a:avLst/>
          </a:prstGeom>
          <a:noFill/>
        </p:spPr>
        <p:txBody>
          <a:bodyPr wrap="square" rtlCol="0">
            <a:spAutoFit/>
          </a:bodyPr>
          <a:lstStyle/>
          <a:p>
            <a:r>
              <a:rPr lang="en-US" dirty="0" err="1" smtClean="0"/>
              <a:t>V</a:t>
            </a:r>
            <a:r>
              <a:rPr lang="en-US" baseline="-25000" dirty="0" err="1" smtClean="0"/>
              <a:t>Ph</a:t>
            </a:r>
            <a:endParaRPr lang="en-US" baseline="-25000" dirty="0"/>
          </a:p>
        </p:txBody>
      </p:sp>
      <p:sp>
        <p:nvSpPr>
          <p:cNvPr id="47" name="TextBox 46"/>
          <p:cNvSpPr txBox="1"/>
          <p:nvPr/>
        </p:nvSpPr>
        <p:spPr>
          <a:xfrm>
            <a:off x="7467600" y="4800600"/>
            <a:ext cx="1447800" cy="1200329"/>
          </a:xfrm>
          <a:prstGeom prst="rect">
            <a:avLst/>
          </a:prstGeom>
          <a:noFill/>
        </p:spPr>
        <p:txBody>
          <a:bodyPr wrap="square" rtlCol="0">
            <a:spAutoFit/>
          </a:bodyPr>
          <a:lstStyle/>
          <a:p>
            <a:r>
              <a:rPr lang="en-US" dirty="0" smtClean="0"/>
              <a:t>Terminals brought out for external connection</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Electric Supply Schematic"/>
          <p:cNvPicPr>
            <a:picLocks noChangeAspect="1" noChangeArrowheads="1"/>
          </p:cNvPicPr>
          <p:nvPr/>
        </p:nvPicPr>
        <p:blipFill>
          <a:blip r:embed="rId2" cstate="print"/>
          <a:srcRect/>
          <a:stretch>
            <a:fillRect/>
          </a:stretch>
        </p:blipFill>
        <p:spPr bwMode="auto">
          <a:xfrm>
            <a:off x="2209800" y="228600"/>
            <a:ext cx="4572000" cy="5867400"/>
          </a:xfrm>
          <a:prstGeom prst="rect">
            <a:avLst/>
          </a:prstGeom>
          <a:noFill/>
          <a:ln w="9525">
            <a:noFill/>
            <a:miter lim="800000"/>
            <a:headEnd/>
            <a:tailEnd/>
          </a:ln>
        </p:spPr>
      </p:pic>
      <p:sp>
        <p:nvSpPr>
          <p:cNvPr id="3" name="TextBox 2"/>
          <p:cNvSpPr txBox="1"/>
          <p:nvPr/>
        </p:nvSpPr>
        <p:spPr>
          <a:xfrm>
            <a:off x="5257800" y="685800"/>
            <a:ext cx="2133600" cy="369332"/>
          </a:xfrm>
          <a:prstGeom prst="rect">
            <a:avLst/>
          </a:prstGeom>
          <a:noFill/>
        </p:spPr>
        <p:txBody>
          <a:bodyPr wrap="square" rtlCol="0">
            <a:spAutoFit/>
          </a:bodyPr>
          <a:lstStyle/>
          <a:p>
            <a:r>
              <a:rPr lang="en-US" dirty="0" smtClean="0"/>
              <a:t>Step up transformer</a:t>
            </a:r>
            <a:endParaRPr lang="en-US" dirty="0"/>
          </a:p>
        </p:txBody>
      </p:sp>
      <p:sp>
        <p:nvSpPr>
          <p:cNvPr id="4" name="TextBox 3"/>
          <p:cNvSpPr txBox="1"/>
          <p:nvPr/>
        </p:nvSpPr>
        <p:spPr>
          <a:xfrm>
            <a:off x="5181600" y="1752600"/>
            <a:ext cx="2667000" cy="369332"/>
          </a:xfrm>
          <a:prstGeom prst="rect">
            <a:avLst/>
          </a:prstGeom>
          <a:noFill/>
        </p:spPr>
        <p:txBody>
          <a:bodyPr wrap="square" rtlCol="0">
            <a:spAutoFit/>
          </a:bodyPr>
          <a:lstStyle/>
          <a:p>
            <a:r>
              <a:rPr lang="en-US" dirty="0" smtClean="0"/>
              <a:t>Step down transformer</a:t>
            </a:r>
            <a:endParaRPr lang="en-US" dirty="0"/>
          </a:p>
        </p:txBody>
      </p:sp>
      <p:sp>
        <p:nvSpPr>
          <p:cNvPr id="5" name="TextBox 4"/>
          <p:cNvSpPr txBox="1"/>
          <p:nvPr/>
        </p:nvSpPr>
        <p:spPr>
          <a:xfrm>
            <a:off x="3429000" y="1295400"/>
            <a:ext cx="990600" cy="381000"/>
          </a:xfrm>
          <a:prstGeom prst="rect">
            <a:avLst/>
          </a:prstGeom>
          <a:noFill/>
        </p:spPr>
        <p:txBody>
          <a:bodyPr wrap="square" rtlCol="0">
            <a:spAutoFit/>
          </a:bodyPr>
          <a:lstStyle/>
          <a:p>
            <a:r>
              <a:rPr lang="en-US" dirty="0" smtClean="0"/>
              <a:t>   132 kV</a:t>
            </a:r>
            <a:endParaRPr lang="en-US" dirty="0"/>
          </a:p>
        </p:txBody>
      </p:sp>
      <p:sp>
        <p:nvSpPr>
          <p:cNvPr id="6" name="TextBox 5"/>
          <p:cNvSpPr txBox="1"/>
          <p:nvPr/>
        </p:nvSpPr>
        <p:spPr>
          <a:xfrm>
            <a:off x="4648200" y="2057400"/>
            <a:ext cx="838200" cy="369332"/>
          </a:xfrm>
          <a:prstGeom prst="rect">
            <a:avLst/>
          </a:prstGeom>
          <a:noFill/>
        </p:spPr>
        <p:txBody>
          <a:bodyPr wrap="square" rtlCol="0">
            <a:spAutoFit/>
          </a:bodyPr>
          <a:lstStyle/>
          <a:p>
            <a:r>
              <a:rPr lang="en-US" dirty="0" smtClean="0"/>
              <a:t>33 kV</a:t>
            </a:r>
            <a:endParaRPr lang="en-US" dirty="0"/>
          </a:p>
        </p:txBody>
      </p:sp>
      <p:sp>
        <p:nvSpPr>
          <p:cNvPr id="7" name="TextBox 6"/>
          <p:cNvSpPr txBox="1"/>
          <p:nvPr/>
        </p:nvSpPr>
        <p:spPr>
          <a:xfrm>
            <a:off x="3733800" y="3200400"/>
            <a:ext cx="762000" cy="369332"/>
          </a:xfrm>
          <a:prstGeom prst="rect">
            <a:avLst/>
          </a:prstGeom>
          <a:noFill/>
        </p:spPr>
        <p:txBody>
          <a:bodyPr wrap="square" rtlCol="0">
            <a:spAutoFit/>
          </a:bodyPr>
          <a:lstStyle/>
          <a:p>
            <a:r>
              <a:rPr lang="en-US" dirty="0" smtClean="0"/>
              <a:t>33 kV</a:t>
            </a:r>
            <a:endParaRPr lang="en-US" dirty="0"/>
          </a:p>
        </p:txBody>
      </p:sp>
      <p:sp>
        <p:nvSpPr>
          <p:cNvPr id="8" name="TextBox 7"/>
          <p:cNvSpPr txBox="1"/>
          <p:nvPr/>
        </p:nvSpPr>
        <p:spPr>
          <a:xfrm>
            <a:off x="2133600" y="6400800"/>
            <a:ext cx="4800600" cy="369332"/>
          </a:xfrm>
          <a:prstGeom prst="rect">
            <a:avLst/>
          </a:prstGeom>
          <a:noFill/>
        </p:spPr>
        <p:txBody>
          <a:bodyPr wrap="square" rtlCol="0">
            <a:spAutoFit/>
          </a:bodyPr>
          <a:lstStyle/>
          <a:p>
            <a:pPr algn="ctr"/>
            <a:r>
              <a:rPr lang="en-US" b="1" dirty="0" smtClean="0">
                <a:latin typeface="Times New Roman" pitchFamily="18" charset="0"/>
                <a:cs typeface="Times New Roman" pitchFamily="18" charset="0"/>
              </a:rPr>
              <a:t>Fig. 1: Basic EHVAC system</a:t>
            </a:r>
            <a:endParaRPr lang="en-US" b="1" dirty="0">
              <a:latin typeface="Times New Roman" pitchFamily="18" charset="0"/>
              <a:cs typeface="Times New Roman" pitchFamily="18" charset="0"/>
            </a:endParaRPr>
          </a:p>
        </p:txBody>
      </p:sp>
      <p:sp>
        <p:nvSpPr>
          <p:cNvPr id="9" name="TextBox 8"/>
          <p:cNvSpPr txBox="1"/>
          <p:nvPr/>
        </p:nvSpPr>
        <p:spPr>
          <a:xfrm>
            <a:off x="3124200" y="5334000"/>
            <a:ext cx="1371600" cy="369332"/>
          </a:xfrm>
          <a:prstGeom prst="rect">
            <a:avLst/>
          </a:prstGeom>
          <a:noFill/>
        </p:spPr>
        <p:txBody>
          <a:bodyPr wrap="square" rtlCol="0">
            <a:spAutoFit/>
          </a:bodyPr>
          <a:lstStyle/>
          <a:p>
            <a:r>
              <a:rPr lang="en-US" dirty="0" smtClean="0"/>
              <a:t>    400/230V</a:t>
            </a:r>
            <a:endParaRPr lang="en-US" dirty="0"/>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Delta Connection</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dirty="0" smtClean="0"/>
              <a:t>Delta or mesh configuration is obtained by connecting one end of winding to the starting end of the other winding such that it produces a closed loop.</a:t>
            </a:r>
            <a:endParaRPr lang="en-US" dirty="0"/>
          </a:p>
        </p:txBody>
      </p:sp>
      <p:pic>
        <p:nvPicPr>
          <p:cNvPr id="4" name="Picture 3" descr="del conn.jpg"/>
          <p:cNvPicPr>
            <a:picLocks noChangeAspect="1"/>
          </p:cNvPicPr>
          <p:nvPr/>
        </p:nvPicPr>
        <p:blipFill>
          <a:blip r:embed="rId2" cstate="print"/>
          <a:stretch>
            <a:fillRect/>
          </a:stretch>
        </p:blipFill>
        <p:spPr>
          <a:xfrm>
            <a:off x="2971800" y="3657600"/>
            <a:ext cx="3200400" cy="2362200"/>
          </a:xfrm>
          <a:prstGeom prst="rect">
            <a:avLst/>
          </a:prstGeom>
        </p:spPr>
      </p:pic>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Types of Loads</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The two types of load connection are:</a:t>
            </a:r>
          </a:p>
          <a:p>
            <a:pPr marL="514350" indent="-514350">
              <a:buFont typeface="+mj-lt"/>
              <a:buAutoNum type="arabicPeriod"/>
            </a:pPr>
            <a:r>
              <a:rPr lang="en-US" dirty="0" smtClean="0">
                <a:latin typeface="Times New Roman" pitchFamily="18" charset="0"/>
                <a:cs typeface="Times New Roman" pitchFamily="18" charset="0"/>
              </a:rPr>
              <a:t>Star connection of load</a:t>
            </a:r>
          </a:p>
          <a:p>
            <a:pPr marL="514350" indent="-514350">
              <a:buFont typeface="+mj-lt"/>
              <a:buAutoNum type="arabicPeriod"/>
            </a:pPr>
            <a:r>
              <a:rPr lang="en-US" dirty="0" smtClean="0">
                <a:latin typeface="Times New Roman" pitchFamily="18" charset="0"/>
                <a:cs typeface="Times New Roman" pitchFamily="18" charset="0"/>
              </a:rPr>
              <a:t>Delta connection of load</a:t>
            </a:r>
          </a:p>
          <a:p>
            <a:pPr marL="514350" indent="-514350">
              <a:buNone/>
            </a:pPr>
            <a:endParaRPr lang="en-US" dirty="0"/>
          </a:p>
        </p:txBody>
      </p:sp>
      <p:pic>
        <p:nvPicPr>
          <p:cNvPr id="4" name="Picture 3" descr="load connection.jpg"/>
          <p:cNvPicPr>
            <a:picLocks noChangeAspect="1"/>
          </p:cNvPicPr>
          <p:nvPr/>
        </p:nvPicPr>
        <p:blipFill>
          <a:blip r:embed="rId2" cstate="print"/>
          <a:stretch>
            <a:fillRect/>
          </a:stretch>
        </p:blipFill>
        <p:spPr>
          <a:xfrm>
            <a:off x="914400" y="3505200"/>
            <a:ext cx="7010400" cy="2362200"/>
          </a:xfrm>
          <a:prstGeom prst="rect">
            <a:avLst/>
          </a:prstGeom>
        </p:spPr>
      </p:pic>
      <p:sp>
        <p:nvSpPr>
          <p:cNvPr id="5" name="TextBox 4"/>
          <p:cNvSpPr txBox="1"/>
          <p:nvPr/>
        </p:nvSpPr>
        <p:spPr>
          <a:xfrm>
            <a:off x="1447800" y="6019800"/>
            <a:ext cx="5562600" cy="381000"/>
          </a:xfrm>
          <a:prstGeom prst="rect">
            <a:avLst/>
          </a:prstGeom>
          <a:noFill/>
        </p:spPr>
        <p:txBody>
          <a:bodyPr wrap="square" rtlCol="0">
            <a:spAutoFit/>
          </a:bodyPr>
          <a:lstStyle/>
          <a:p>
            <a:pPr algn="ctr"/>
            <a:r>
              <a:rPr lang="en-US" b="1" dirty="0" smtClean="0">
                <a:latin typeface="Times New Roman" pitchFamily="18" charset="0"/>
                <a:cs typeface="Times New Roman" pitchFamily="18" charset="0"/>
              </a:rPr>
              <a:t>Fig. (1): types of loads</a:t>
            </a:r>
            <a:endParaRPr lang="en-US" b="1" dirty="0">
              <a:latin typeface="Times New Roman" pitchFamily="18" charset="0"/>
              <a:cs typeface="Times New Roman" pitchFamily="18" charset="0"/>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Continued….</a:t>
            </a: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latin typeface="Times New Roman" pitchFamily="18" charset="0"/>
                <a:cs typeface="Times New Roman" pitchFamily="18" charset="0"/>
              </a:rPr>
              <a:t>Balanced load:</a:t>
            </a:r>
          </a:p>
          <a:p>
            <a:pPr>
              <a:buNone/>
            </a:pPr>
            <a:r>
              <a:rPr lang="en-US" dirty="0" smtClean="0">
                <a:latin typeface="Times New Roman" pitchFamily="18" charset="0"/>
                <a:cs typeface="Times New Roman" pitchFamily="18" charset="0"/>
              </a:rPr>
              <a:t>		A balanced load is that in which magnitudes of all impedances connected in the load are equal and the phase angles of them also are equal and of same type (inductive, resistive or capacitive).</a:t>
            </a:r>
          </a:p>
          <a:p>
            <a:r>
              <a:rPr lang="en-US" b="1" dirty="0" smtClean="0">
                <a:latin typeface="Times New Roman" pitchFamily="18" charset="0"/>
                <a:cs typeface="Times New Roman" pitchFamily="18" charset="0"/>
              </a:rPr>
              <a:t>Unbalanced load:</a:t>
            </a:r>
          </a:p>
          <a:p>
            <a:pPr>
              <a:buNone/>
            </a:pPr>
            <a:r>
              <a:rPr lang="en-US" dirty="0" smtClean="0">
                <a:latin typeface="Times New Roman" pitchFamily="18" charset="0"/>
                <a:cs typeface="Times New Roman" pitchFamily="18" charset="0"/>
              </a:rPr>
              <a:t>		If load doesn’t satisfy the condition of balanced, then it is called as the unbalanced load.</a:t>
            </a:r>
          </a:p>
          <a:p>
            <a:pPr>
              <a:buNone/>
            </a:pPr>
            <a:r>
              <a:rPr lang="en-US" dirty="0" smtClean="0">
                <a:latin typeface="Times New Roman" pitchFamily="18" charset="0"/>
                <a:cs typeface="Times New Roman" pitchFamily="18" charset="0"/>
              </a:rPr>
              <a:t>		The magnitudes and phase angles of the unbalanced loads are differ from each other.</a:t>
            </a:r>
          </a:p>
          <a:p>
            <a:endParaRPr lang="en-US" dirty="0" smtClean="0"/>
          </a:p>
          <a:p>
            <a:endParaRPr lang="en-US" dirty="0"/>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Balanced Star Load </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92500" lnSpcReduction="20000"/>
          </a:bodyPr>
          <a:lstStyle/>
          <a:p>
            <a:r>
              <a:rPr lang="en-US" b="1" dirty="0" smtClean="0">
                <a:latin typeface="Times New Roman" pitchFamily="18" charset="0"/>
                <a:cs typeface="Times New Roman" pitchFamily="18" charset="0"/>
              </a:rPr>
              <a:t>Line voltages &amp; Phase voltages:</a:t>
            </a:r>
          </a:p>
          <a:p>
            <a:pPr>
              <a:buNone/>
            </a:pPr>
            <a:r>
              <a:rPr lang="en-US" dirty="0" smtClean="0">
                <a:latin typeface="Times New Roman" pitchFamily="18" charset="0"/>
                <a:cs typeface="Times New Roman" pitchFamily="18" charset="0"/>
              </a:rPr>
              <a:t>Line voltage:</a:t>
            </a:r>
          </a:p>
          <a:p>
            <a:pPr>
              <a:buFont typeface="Wingdings" pitchFamily="2" charset="2"/>
              <a:buChar char="Ø"/>
            </a:pPr>
            <a:r>
              <a:rPr lang="en-US" dirty="0" smtClean="0">
                <a:latin typeface="Times New Roman" pitchFamily="18" charset="0"/>
                <a:cs typeface="Times New Roman" pitchFamily="18" charset="0"/>
              </a:rPr>
              <a:t>If R, Y and B are called as the supply lines, then the potential difference between any two lines is known as the line voltage.</a:t>
            </a:r>
          </a:p>
          <a:p>
            <a:pPr>
              <a:buFont typeface="Wingdings" pitchFamily="2" charset="2"/>
              <a:buChar char="Ø"/>
            </a:pPr>
            <a:r>
              <a:rPr lang="en-US" dirty="0" smtClean="0">
                <a:latin typeface="Times New Roman" pitchFamily="18" charset="0"/>
                <a:cs typeface="Times New Roman" pitchFamily="18" charset="0"/>
              </a:rPr>
              <a:t>V</a:t>
            </a:r>
            <a:r>
              <a:rPr lang="en-US" baseline="-25000" dirty="0" smtClean="0">
                <a:latin typeface="Times New Roman" pitchFamily="18" charset="0"/>
                <a:cs typeface="Times New Roman" pitchFamily="18" charset="0"/>
              </a:rPr>
              <a:t>RY</a:t>
            </a:r>
            <a:r>
              <a:rPr lang="en-US" dirty="0" smtClean="0">
                <a:latin typeface="Times New Roman" pitchFamily="18" charset="0"/>
                <a:cs typeface="Times New Roman" pitchFamily="18" charset="0"/>
              </a:rPr>
              <a:t>, V</a:t>
            </a:r>
            <a:r>
              <a:rPr lang="en-US" baseline="-25000" dirty="0" smtClean="0">
                <a:latin typeface="Times New Roman" pitchFamily="18" charset="0"/>
                <a:cs typeface="Times New Roman" pitchFamily="18" charset="0"/>
              </a:rPr>
              <a:t>RB</a:t>
            </a:r>
            <a:r>
              <a:rPr lang="en-US" dirty="0" smtClean="0">
                <a:latin typeface="Times New Roman" pitchFamily="18" charset="0"/>
                <a:cs typeface="Times New Roman" pitchFamily="18" charset="0"/>
              </a:rPr>
              <a:t>, V</a:t>
            </a:r>
            <a:r>
              <a:rPr lang="en-US" baseline="-25000" dirty="0" smtClean="0">
                <a:latin typeface="Times New Roman" pitchFamily="18" charset="0"/>
                <a:cs typeface="Times New Roman" pitchFamily="18" charset="0"/>
              </a:rPr>
              <a:t>YB</a:t>
            </a:r>
            <a:r>
              <a:rPr lang="en-US" dirty="0" smtClean="0">
                <a:latin typeface="Times New Roman" pitchFamily="18" charset="0"/>
                <a:cs typeface="Times New Roman" pitchFamily="18" charset="0"/>
              </a:rPr>
              <a:t>, V</a:t>
            </a:r>
            <a:r>
              <a:rPr lang="en-US" baseline="-25000" dirty="0" smtClean="0">
                <a:latin typeface="Times New Roman" pitchFamily="18" charset="0"/>
                <a:cs typeface="Times New Roman" pitchFamily="18" charset="0"/>
              </a:rPr>
              <a:t>YR</a:t>
            </a:r>
            <a:r>
              <a:rPr lang="en-US" dirty="0" smtClean="0">
                <a:latin typeface="Times New Roman" pitchFamily="18" charset="0"/>
                <a:cs typeface="Times New Roman" pitchFamily="18" charset="0"/>
              </a:rPr>
              <a:t>, V</a:t>
            </a:r>
            <a:r>
              <a:rPr lang="en-US" baseline="-25000" dirty="0" smtClean="0">
                <a:latin typeface="Times New Roman" pitchFamily="18" charset="0"/>
                <a:cs typeface="Times New Roman" pitchFamily="18" charset="0"/>
              </a:rPr>
              <a:t>BR</a:t>
            </a:r>
            <a:r>
              <a:rPr lang="en-US" dirty="0" smtClean="0">
                <a:latin typeface="Times New Roman" pitchFamily="18" charset="0"/>
                <a:cs typeface="Times New Roman" pitchFamily="18" charset="0"/>
              </a:rPr>
              <a:t> and V</a:t>
            </a:r>
            <a:r>
              <a:rPr lang="en-US" baseline="-25000" dirty="0" smtClean="0">
                <a:latin typeface="Times New Roman" pitchFamily="18" charset="0"/>
                <a:cs typeface="Times New Roman" pitchFamily="18" charset="0"/>
              </a:rPr>
              <a:t>BY</a:t>
            </a:r>
            <a:r>
              <a:rPr lang="en-US" dirty="0" smtClean="0">
                <a:latin typeface="Times New Roman" pitchFamily="18" charset="0"/>
                <a:cs typeface="Times New Roman" pitchFamily="18" charset="0"/>
              </a:rPr>
              <a:t> are six possible line voltages.</a:t>
            </a:r>
          </a:p>
          <a:p>
            <a:pPr>
              <a:buFont typeface="Wingdings" pitchFamily="2" charset="2"/>
              <a:buChar char="Ø"/>
            </a:pPr>
            <a:r>
              <a:rPr lang="en-US" dirty="0" smtClean="0">
                <a:latin typeface="Times New Roman" pitchFamily="18" charset="0"/>
                <a:cs typeface="Times New Roman" pitchFamily="18" charset="0"/>
              </a:rPr>
              <a:t>All the line voltages are sinewaves of 50 Hz frequency and the phase shift between the adjacent line voltage is 60</a:t>
            </a:r>
            <a:r>
              <a:rPr lang="en-US" baseline="30000" dirty="0" smtClean="0">
                <a:latin typeface="Times New Roman" pitchFamily="18" charset="0"/>
                <a:cs typeface="Times New Roman" pitchFamily="18" charset="0"/>
              </a:rPr>
              <a:t>0</a:t>
            </a:r>
            <a:r>
              <a:rPr lang="en-US" dirty="0" smtClean="0">
                <a:latin typeface="Times New Roman" pitchFamily="18" charset="0"/>
                <a:cs typeface="Times New Roman" pitchFamily="18" charset="0"/>
              </a:rPr>
              <a:t>.</a:t>
            </a:r>
          </a:p>
          <a:p>
            <a:pPr>
              <a:buNone/>
            </a:pPr>
            <a:endParaRPr lang="en-US" dirty="0"/>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Continued….</a:t>
            </a:r>
            <a:endParaRPr lang="en-US" dirty="0"/>
          </a:p>
        </p:txBody>
      </p:sp>
      <p:sp>
        <p:nvSpPr>
          <p:cNvPr id="3" name="Content Placeholder 2"/>
          <p:cNvSpPr>
            <a:spLocks noGrp="1"/>
          </p:cNvSpPr>
          <p:nvPr>
            <p:ph idx="1"/>
          </p:nvPr>
        </p:nvSpPr>
        <p:spPr/>
        <p:txBody>
          <a:bodyPr/>
          <a:lstStyle/>
          <a:p>
            <a:pPr>
              <a:buNone/>
            </a:pPr>
            <a:r>
              <a:rPr lang="en-US" dirty="0" smtClean="0">
                <a:latin typeface="Times New Roman" pitchFamily="18" charset="0"/>
                <a:cs typeface="Times New Roman" pitchFamily="18" charset="0"/>
              </a:rPr>
              <a:t>Phase voltages:</a:t>
            </a:r>
          </a:p>
          <a:p>
            <a:pPr>
              <a:buFont typeface="Wingdings" pitchFamily="2" charset="2"/>
              <a:buChar char="Ø"/>
            </a:pPr>
            <a:r>
              <a:rPr lang="en-US" dirty="0" smtClean="0">
                <a:latin typeface="Times New Roman" pitchFamily="18" charset="0"/>
                <a:cs typeface="Times New Roman" pitchFamily="18" charset="0"/>
              </a:rPr>
              <a:t>the voltage measured across a single winding or phase is called as phase voltage.</a:t>
            </a:r>
          </a:p>
          <a:p>
            <a:pPr>
              <a:buFont typeface="Wingdings" pitchFamily="2" charset="2"/>
              <a:buChar char="Ø"/>
            </a:pPr>
            <a:r>
              <a:rPr lang="en-US" dirty="0" smtClean="0">
                <a:latin typeface="Times New Roman" pitchFamily="18" charset="0"/>
                <a:cs typeface="Times New Roman" pitchFamily="18" charset="0"/>
              </a:rPr>
              <a:t>All the phase voltages are sinewaves and the phase difference between the adjacent phase voltages is 120</a:t>
            </a:r>
            <a:r>
              <a:rPr lang="en-US" baseline="30000" dirty="0" smtClean="0">
                <a:latin typeface="Times New Roman" pitchFamily="18" charset="0"/>
                <a:cs typeface="Times New Roman" pitchFamily="18" charset="0"/>
              </a:rPr>
              <a:t>0</a:t>
            </a:r>
            <a:r>
              <a:rPr lang="en-US" dirty="0" smtClean="0">
                <a:latin typeface="Times New Roman" pitchFamily="18" charset="0"/>
                <a:cs typeface="Times New Roman" pitchFamily="18" charset="0"/>
              </a:rPr>
              <a:t>. </a:t>
            </a:r>
          </a:p>
          <a:p>
            <a:pPr>
              <a:buNone/>
            </a:pPr>
            <a:endParaRPr lang="en-US" dirty="0" smtClean="0">
              <a:latin typeface="Times New Roman" pitchFamily="18" charset="0"/>
              <a:cs typeface="Times New Roman" pitchFamily="18" charset="0"/>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Continued….</a:t>
            </a:r>
            <a:endParaRPr lang="en-US" dirty="0"/>
          </a:p>
        </p:txBody>
      </p:sp>
      <p:pic>
        <p:nvPicPr>
          <p:cNvPr id="4" name="Content Placeholder 3" descr="Line-Currents-and-Phase-Currents-in-Star-Connection.jpg"/>
          <p:cNvPicPr>
            <a:picLocks noGrp="1" noChangeAspect="1"/>
          </p:cNvPicPr>
          <p:nvPr>
            <p:ph idx="1"/>
          </p:nvPr>
        </p:nvPicPr>
        <p:blipFill>
          <a:blip r:embed="rId2" cstate="print"/>
          <a:stretch>
            <a:fillRect/>
          </a:stretch>
        </p:blipFill>
        <p:spPr>
          <a:xfrm>
            <a:off x="1152525" y="1848644"/>
            <a:ext cx="6838950" cy="4029075"/>
          </a:xfrm>
          <a:prstGeom prst="rect">
            <a:avLst/>
          </a:prstGeom>
        </p:spPr>
      </p:pic>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Continued….</a:t>
            </a:r>
            <a:endParaRPr lang="en-US" dirty="0"/>
          </a:p>
        </p:txBody>
      </p:sp>
      <p:sp>
        <p:nvSpPr>
          <p:cNvPr id="3" name="Content Placeholder 2"/>
          <p:cNvSpPr>
            <a:spLocks noGrp="1"/>
          </p:cNvSpPr>
          <p:nvPr>
            <p:ph idx="1"/>
          </p:nvPr>
        </p:nvSpPr>
        <p:spPr/>
        <p:txBody>
          <a:bodyPr>
            <a:normAutofit fontScale="77500" lnSpcReduction="20000"/>
          </a:bodyPr>
          <a:lstStyle/>
          <a:p>
            <a:r>
              <a:rPr lang="en-US" b="1" dirty="0" smtClean="0">
                <a:latin typeface="Times New Roman" pitchFamily="18" charset="0"/>
                <a:cs typeface="Times New Roman" pitchFamily="18" charset="0"/>
              </a:rPr>
              <a:t>Relation between line and phase voltages:</a:t>
            </a:r>
          </a:p>
          <a:p>
            <a:pPr>
              <a:buFont typeface="Wingdings" pitchFamily="2" charset="2"/>
              <a:buChar char="Ø"/>
            </a:pPr>
            <a:r>
              <a:rPr lang="en-US" dirty="0" smtClean="0">
                <a:latin typeface="Times New Roman" pitchFamily="18" charset="0"/>
                <a:cs typeface="Times New Roman" pitchFamily="18" charset="0"/>
              </a:rPr>
              <a:t>In the star connected system, the line voltage is higher than the phase voltage by factor √3.</a:t>
            </a:r>
          </a:p>
          <a:p>
            <a:pPr>
              <a:buNone/>
            </a:pPr>
            <a:r>
              <a:rPr lang="en-US" dirty="0" smtClean="0">
                <a:latin typeface="Times New Roman" pitchFamily="18" charset="0"/>
                <a:cs typeface="Times New Roman" pitchFamily="18" charset="0"/>
              </a:rPr>
              <a:t>  ∴ line voltage = √3 phase voltage.</a:t>
            </a:r>
          </a:p>
          <a:p>
            <a:pPr>
              <a:buFont typeface="Wingdings" pitchFamily="2" charset="2"/>
              <a:buChar char="Ø"/>
            </a:pPr>
            <a:r>
              <a:rPr lang="en-US" dirty="0" smtClean="0">
                <a:latin typeface="Times New Roman" pitchFamily="18" charset="0"/>
                <a:cs typeface="Times New Roman" pitchFamily="18" charset="0"/>
              </a:rPr>
              <a:t>Phase current:</a:t>
            </a:r>
          </a:p>
          <a:p>
            <a:pPr>
              <a:buNone/>
            </a:pPr>
            <a:r>
              <a:rPr lang="en-US" dirty="0" smtClean="0">
                <a:latin typeface="Times New Roman" pitchFamily="18" charset="0"/>
                <a:cs typeface="Times New Roman" pitchFamily="18" charset="0"/>
              </a:rPr>
              <a:t>		The current passing through any branch of the star connected load is called as the phase current.  It is denoted by </a:t>
            </a:r>
            <a:r>
              <a:rPr lang="en-US" dirty="0" err="1" smtClean="0">
                <a:latin typeface="Times New Roman" pitchFamily="18" charset="0"/>
                <a:cs typeface="Times New Roman" pitchFamily="18" charset="0"/>
              </a:rPr>
              <a:t>Iph</a:t>
            </a:r>
            <a:r>
              <a:rPr lang="en-US" dirty="0" smtClean="0">
                <a:latin typeface="Times New Roman" pitchFamily="18" charset="0"/>
                <a:cs typeface="Times New Roman" pitchFamily="18" charset="0"/>
              </a:rPr>
              <a:t>.</a:t>
            </a:r>
          </a:p>
          <a:p>
            <a:pPr>
              <a:buFont typeface="Wingdings" pitchFamily="2" charset="2"/>
              <a:buChar char="Ø"/>
            </a:pPr>
            <a:r>
              <a:rPr lang="en-US" dirty="0" smtClean="0">
                <a:latin typeface="Times New Roman" pitchFamily="18" charset="0"/>
                <a:cs typeface="Times New Roman" pitchFamily="18" charset="0"/>
              </a:rPr>
              <a:t>Line current:</a:t>
            </a:r>
          </a:p>
          <a:p>
            <a:pPr>
              <a:buNone/>
            </a:pPr>
            <a:r>
              <a:rPr lang="en-US" dirty="0" smtClean="0">
                <a:latin typeface="Times New Roman" pitchFamily="18" charset="0"/>
                <a:cs typeface="Times New Roman" pitchFamily="18" charset="0"/>
              </a:rPr>
              <a:t>		The current passing through any line R, Y, B is called as the line current. It is denoted by IL.</a:t>
            </a:r>
          </a:p>
          <a:p>
            <a:pPr>
              <a:buFont typeface="Wingdings" pitchFamily="2" charset="2"/>
              <a:buChar char="Ø"/>
            </a:pPr>
            <a:r>
              <a:rPr lang="en-US" dirty="0" smtClean="0">
                <a:latin typeface="Times New Roman" pitchFamily="18" charset="0"/>
                <a:cs typeface="Times New Roman" pitchFamily="18" charset="0"/>
              </a:rPr>
              <a:t>For star connected load I</a:t>
            </a:r>
            <a:r>
              <a:rPr lang="en-US" baseline="-25000" dirty="0" smtClean="0">
                <a:latin typeface="Times New Roman" pitchFamily="18" charset="0"/>
                <a:cs typeface="Times New Roman" pitchFamily="18" charset="0"/>
              </a:rPr>
              <a:t>L</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a:t>
            </a:r>
            <a:r>
              <a:rPr lang="en-US" baseline="-25000" dirty="0" err="1" smtClean="0">
                <a:latin typeface="Times New Roman" pitchFamily="18" charset="0"/>
                <a:cs typeface="Times New Roman" pitchFamily="18" charset="0"/>
              </a:rPr>
              <a:t>ph</a:t>
            </a:r>
            <a:r>
              <a:rPr lang="en-US" dirty="0" smtClean="0">
                <a:latin typeface="Times New Roman" pitchFamily="18" charset="0"/>
                <a:cs typeface="Times New Roman" pitchFamily="18" charset="0"/>
              </a:rPr>
              <a:t>.</a:t>
            </a:r>
            <a:endParaRPr lang="en-US" baseline="-25000"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p:txBody>
      </p:sp>
      <p:cxnSp>
        <p:nvCxnSpPr>
          <p:cNvPr id="5" name="Straight Connector 4"/>
          <p:cNvCxnSpPr/>
          <p:nvPr/>
        </p:nvCxnSpPr>
        <p:spPr>
          <a:xfrm>
            <a:off x="4572000" y="2286000"/>
            <a:ext cx="228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971800" y="2667000"/>
            <a:ext cx="228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Continued….</a:t>
            </a:r>
            <a:endParaRPr lang="en-US" dirty="0"/>
          </a:p>
        </p:txBody>
      </p:sp>
      <p:sp>
        <p:nvSpPr>
          <p:cNvPr id="3" name="Content Placeholder 2"/>
          <p:cNvSpPr>
            <a:spLocks noGrp="1"/>
          </p:cNvSpPr>
          <p:nvPr>
            <p:ph idx="1"/>
          </p:nvPr>
        </p:nvSpPr>
        <p:spPr/>
        <p:txBody>
          <a:bodyPr>
            <a:normAutofit fontScale="70000" lnSpcReduction="20000"/>
          </a:bodyPr>
          <a:lstStyle/>
          <a:p>
            <a:r>
              <a:rPr lang="en-US" b="1" dirty="0" smtClean="0">
                <a:latin typeface="Times New Roman" pitchFamily="18" charset="0"/>
                <a:cs typeface="Times New Roman" pitchFamily="18" charset="0"/>
              </a:rPr>
              <a:t>Equations for three phase power:</a:t>
            </a:r>
          </a:p>
          <a:p>
            <a:pPr>
              <a:buFont typeface="Wingdings" pitchFamily="2" charset="2"/>
              <a:buChar char="Ø"/>
            </a:pPr>
            <a:r>
              <a:rPr lang="en-US" dirty="0" smtClean="0">
                <a:latin typeface="Times New Roman" pitchFamily="18" charset="0"/>
                <a:cs typeface="Times New Roman" pitchFamily="18" charset="0"/>
              </a:rPr>
              <a:t>In single phase ac circuit, the power consumed in each phase is given by,</a:t>
            </a:r>
          </a:p>
          <a:p>
            <a:pPr>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a:t>
            </a:r>
            <a:r>
              <a:rPr lang="en-US" baseline="-25000" dirty="0" err="1" smtClean="0">
                <a:latin typeface="Times New Roman" pitchFamily="18" charset="0"/>
                <a:cs typeface="Times New Roman" pitchFamily="18" charset="0"/>
              </a:rPr>
              <a:t>ph</a:t>
            </a: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V</a:t>
            </a:r>
            <a:r>
              <a:rPr lang="en-US" baseline="-25000" dirty="0" err="1" smtClean="0">
                <a:latin typeface="Times New Roman" pitchFamily="18" charset="0"/>
                <a:cs typeface="Times New Roman" pitchFamily="18" charset="0"/>
              </a:rPr>
              <a:t>ph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a:t>
            </a:r>
            <a:r>
              <a:rPr lang="en-US" baseline="-25000" dirty="0" err="1" smtClean="0">
                <a:latin typeface="Times New Roman" pitchFamily="18" charset="0"/>
                <a:cs typeface="Times New Roman" pitchFamily="18" charset="0"/>
              </a:rPr>
              <a:t>ph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cos</a:t>
            </a:r>
            <a:r>
              <a:rPr lang="en-US" dirty="0" smtClean="0">
                <a:latin typeface="Times New Roman" pitchFamily="18" charset="0"/>
                <a:cs typeface="Times New Roman" pitchFamily="18" charset="0"/>
              </a:rPr>
              <a:t> ø                                          ….(1)</a:t>
            </a:r>
          </a:p>
          <a:p>
            <a:pPr>
              <a:buNone/>
            </a:pPr>
            <a:r>
              <a:rPr lang="en-US" dirty="0" smtClean="0">
                <a:latin typeface="Times New Roman" pitchFamily="18" charset="0"/>
                <a:cs typeface="Times New Roman" pitchFamily="18" charset="0"/>
              </a:rPr>
              <a:t>       where ø = angle between </a:t>
            </a:r>
            <a:r>
              <a:rPr lang="en-US" dirty="0" err="1" smtClean="0">
                <a:latin typeface="Times New Roman" pitchFamily="18" charset="0"/>
                <a:cs typeface="Times New Roman" pitchFamily="18" charset="0"/>
              </a:rPr>
              <a:t>V</a:t>
            </a:r>
            <a:r>
              <a:rPr lang="en-US" baseline="-25000" dirty="0" err="1" smtClean="0">
                <a:latin typeface="Times New Roman" pitchFamily="18" charset="0"/>
                <a:cs typeface="Times New Roman" pitchFamily="18" charset="0"/>
              </a:rPr>
              <a:t>ph</a:t>
            </a:r>
            <a:r>
              <a:rPr lang="en-US" dirty="0" smtClean="0">
                <a:latin typeface="Times New Roman" pitchFamily="18" charset="0"/>
                <a:cs typeface="Times New Roman" pitchFamily="18" charset="0"/>
              </a:rPr>
              <a:t> and </a:t>
            </a:r>
            <a:r>
              <a:rPr lang="en-US" dirty="0" err="1" smtClean="0">
                <a:latin typeface="Times New Roman" pitchFamily="18" charset="0"/>
                <a:cs typeface="Times New Roman" pitchFamily="18" charset="0"/>
              </a:rPr>
              <a:t>I</a:t>
            </a:r>
            <a:r>
              <a:rPr lang="en-US" baseline="-25000" dirty="0" err="1" smtClean="0">
                <a:latin typeface="Times New Roman" pitchFamily="18" charset="0"/>
                <a:cs typeface="Times New Roman" pitchFamily="18" charset="0"/>
              </a:rPr>
              <a:t>ph</a:t>
            </a:r>
            <a:endParaRPr lang="en-US" baseline="-25000" dirty="0" smtClean="0">
              <a:latin typeface="Times New Roman" pitchFamily="18" charset="0"/>
              <a:cs typeface="Times New Roman" pitchFamily="18" charset="0"/>
            </a:endParaRPr>
          </a:p>
          <a:p>
            <a:pPr>
              <a:buFont typeface="Wingdings" pitchFamily="2" charset="2"/>
              <a:buChar char="Ø"/>
            </a:pPr>
            <a:r>
              <a:rPr lang="en-US" dirty="0" smtClean="0">
                <a:latin typeface="Times New Roman" pitchFamily="18" charset="0"/>
                <a:cs typeface="Times New Roman" pitchFamily="18" charset="0"/>
              </a:rPr>
              <a:t>For balanced three phase system, the total power consumed will be given by,</a:t>
            </a:r>
          </a:p>
          <a:p>
            <a:pPr>
              <a:buNone/>
            </a:pPr>
            <a:r>
              <a:rPr lang="en-US" dirty="0" smtClean="0">
                <a:latin typeface="Times New Roman" pitchFamily="18" charset="0"/>
                <a:cs typeface="Times New Roman" pitchFamily="18" charset="0"/>
              </a:rPr>
              <a:t>          P</a:t>
            </a:r>
            <a:r>
              <a:rPr lang="en-US" baseline="-25000" dirty="0" smtClean="0">
                <a:latin typeface="Times New Roman" pitchFamily="18" charset="0"/>
                <a:cs typeface="Times New Roman" pitchFamily="18" charset="0"/>
              </a:rPr>
              <a:t>T</a:t>
            </a:r>
            <a:r>
              <a:rPr lang="en-US" dirty="0" smtClean="0">
                <a:latin typeface="Times New Roman" pitchFamily="18" charset="0"/>
                <a:cs typeface="Times New Roman" pitchFamily="18" charset="0"/>
              </a:rPr>
              <a:t> = 3 </a:t>
            </a:r>
            <a:r>
              <a:rPr lang="en-US" dirty="0" err="1" smtClean="0">
                <a:latin typeface="Times New Roman" pitchFamily="18" charset="0"/>
                <a:cs typeface="Times New Roman" pitchFamily="18" charset="0"/>
              </a:rPr>
              <a:t>P</a:t>
            </a:r>
            <a:r>
              <a:rPr lang="en-US" baseline="-25000" dirty="0" err="1" smtClean="0">
                <a:latin typeface="Times New Roman" pitchFamily="18" charset="0"/>
                <a:cs typeface="Times New Roman" pitchFamily="18" charset="0"/>
              </a:rPr>
              <a:t>ph</a:t>
            </a:r>
            <a:r>
              <a:rPr lang="en-US" dirty="0" smtClean="0">
                <a:latin typeface="Times New Roman" pitchFamily="18" charset="0"/>
                <a:cs typeface="Times New Roman" pitchFamily="18" charset="0"/>
              </a:rPr>
              <a:t> = 3 </a:t>
            </a:r>
            <a:r>
              <a:rPr lang="en-US" dirty="0" err="1" smtClean="0">
                <a:latin typeface="Times New Roman" pitchFamily="18" charset="0"/>
                <a:cs typeface="Times New Roman" pitchFamily="18" charset="0"/>
              </a:rPr>
              <a:t>V</a:t>
            </a:r>
            <a:r>
              <a:rPr lang="en-US" baseline="-25000" dirty="0" err="1" smtClean="0">
                <a:latin typeface="Times New Roman" pitchFamily="18" charset="0"/>
                <a:cs typeface="Times New Roman" pitchFamily="18" charset="0"/>
              </a:rPr>
              <a:t>ph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a:t>
            </a:r>
            <a:r>
              <a:rPr lang="en-US" baseline="-25000" dirty="0" err="1" smtClean="0">
                <a:latin typeface="Times New Roman" pitchFamily="18" charset="0"/>
                <a:cs typeface="Times New Roman" pitchFamily="18" charset="0"/>
              </a:rPr>
              <a:t>ph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cos</a:t>
            </a:r>
            <a:r>
              <a:rPr lang="en-US" dirty="0" smtClean="0">
                <a:latin typeface="Times New Roman" pitchFamily="18" charset="0"/>
                <a:cs typeface="Times New Roman" pitchFamily="18" charset="0"/>
              </a:rPr>
              <a:t> ø                                   …..(2)</a:t>
            </a:r>
          </a:p>
          <a:p>
            <a:pPr>
              <a:buNone/>
            </a:pPr>
            <a:r>
              <a:rPr lang="en-US" dirty="0" smtClean="0">
                <a:latin typeface="Times New Roman" pitchFamily="18" charset="0"/>
                <a:cs typeface="Times New Roman" pitchFamily="18" charset="0"/>
              </a:rPr>
              <a:t> here </a:t>
            </a:r>
            <a:r>
              <a:rPr lang="en-US" dirty="0" err="1" smtClean="0">
                <a:latin typeface="Times New Roman" pitchFamily="18" charset="0"/>
                <a:cs typeface="Times New Roman" pitchFamily="18" charset="0"/>
              </a:rPr>
              <a:t>V</a:t>
            </a:r>
            <a:r>
              <a:rPr lang="en-US" baseline="-25000" dirty="0" err="1" smtClean="0">
                <a:latin typeface="Times New Roman" pitchFamily="18" charset="0"/>
                <a:cs typeface="Times New Roman" pitchFamily="18" charset="0"/>
              </a:rPr>
              <a:t>ph</a:t>
            </a:r>
            <a:r>
              <a:rPr lang="en-US" dirty="0" smtClean="0">
                <a:latin typeface="Times New Roman" pitchFamily="18" charset="0"/>
                <a:cs typeface="Times New Roman" pitchFamily="18" charset="0"/>
              </a:rPr>
              <a:t> = RMS phase voltage</a:t>
            </a:r>
          </a:p>
          <a:p>
            <a:pPr>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a:t>
            </a:r>
            <a:r>
              <a:rPr lang="en-US" baseline="-25000" dirty="0" err="1" smtClean="0">
                <a:latin typeface="Times New Roman" pitchFamily="18" charset="0"/>
                <a:cs typeface="Times New Roman" pitchFamily="18" charset="0"/>
              </a:rPr>
              <a:t>ph</a:t>
            </a:r>
            <a:r>
              <a:rPr lang="en-US" baseline="-25000"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 RMS phase current</a:t>
            </a:r>
          </a:p>
          <a:p>
            <a:pPr>
              <a:buNone/>
            </a:pPr>
            <a:r>
              <a:rPr lang="en-US" dirty="0" smtClean="0">
                <a:latin typeface="Times New Roman" pitchFamily="18" charset="0"/>
                <a:cs typeface="Times New Roman" pitchFamily="18" charset="0"/>
              </a:rPr>
              <a:t>     substituting </a:t>
            </a:r>
            <a:r>
              <a:rPr lang="en-US" dirty="0" err="1" smtClean="0">
                <a:latin typeface="Times New Roman" pitchFamily="18" charset="0"/>
                <a:cs typeface="Times New Roman" pitchFamily="18" charset="0"/>
              </a:rPr>
              <a:t>V</a:t>
            </a:r>
            <a:r>
              <a:rPr lang="en-US" baseline="-25000" dirty="0" err="1" smtClean="0">
                <a:latin typeface="Times New Roman" pitchFamily="18" charset="0"/>
                <a:cs typeface="Times New Roman" pitchFamily="18" charset="0"/>
              </a:rPr>
              <a:t>ph</a:t>
            </a:r>
            <a:r>
              <a:rPr lang="en-US" baseline="-25000"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 V</a:t>
            </a:r>
            <a:r>
              <a:rPr lang="en-US" baseline="-25000" dirty="0" smtClean="0">
                <a:latin typeface="Times New Roman" pitchFamily="18" charset="0"/>
                <a:cs typeface="Times New Roman" pitchFamily="18" charset="0"/>
              </a:rPr>
              <a:t>L</a:t>
            </a:r>
            <a:r>
              <a:rPr lang="en-US" dirty="0" smtClean="0">
                <a:latin typeface="Times New Roman" pitchFamily="18" charset="0"/>
                <a:cs typeface="Times New Roman" pitchFamily="18" charset="0"/>
              </a:rPr>
              <a:t>/√3 and </a:t>
            </a:r>
            <a:r>
              <a:rPr lang="en-US" dirty="0" err="1" smtClean="0">
                <a:latin typeface="Times New Roman" pitchFamily="18" charset="0"/>
                <a:cs typeface="Times New Roman" pitchFamily="18" charset="0"/>
              </a:rPr>
              <a:t>I</a:t>
            </a:r>
            <a:r>
              <a:rPr lang="en-US" baseline="-25000" dirty="0" err="1" smtClean="0">
                <a:latin typeface="Times New Roman" pitchFamily="18" charset="0"/>
                <a:cs typeface="Times New Roman" pitchFamily="18" charset="0"/>
              </a:rPr>
              <a:t>ph</a:t>
            </a:r>
            <a:r>
              <a:rPr lang="en-US" dirty="0" smtClean="0">
                <a:latin typeface="Times New Roman" pitchFamily="18" charset="0"/>
                <a:cs typeface="Times New Roman" pitchFamily="18" charset="0"/>
              </a:rPr>
              <a:t> = I</a:t>
            </a:r>
            <a:r>
              <a:rPr lang="en-US" baseline="-25000" dirty="0" smtClean="0">
                <a:latin typeface="Times New Roman" pitchFamily="18" charset="0"/>
                <a:cs typeface="Times New Roman" pitchFamily="18" charset="0"/>
              </a:rPr>
              <a:t>L</a:t>
            </a:r>
            <a:r>
              <a:rPr lang="en-US" dirty="0" smtClean="0">
                <a:latin typeface="Times New Roman" pitchFamily="18" charset="0"/>
                <a:cs typeface="Times New Roman" pitchFamily="18" charset="0"/>
              </a:rPr>
              <a:t>, we get,</a:t>
            </a:r>
          </a:p>
          <a:p>
            <a:pPr>
              <a:buNone/>
            </a:pPr>
            <a:r>
              <a:rPr lang="en-US" dirty="0" smtClean="0">
                <a:latin typeface="Times New Roman" pitchFamily="18" charset="0"/>
                <a:cs typeface="Times New Roman" pitchFamily="18" charset="0"/>
              </a:rPr>
              <a:t>           Total power P</a:t>
            </a:r>
            <a:r>
              <a:rPr lang="en-US" baseline="-25000" dirty="0" smtClean="0">
                <a:latin typeface="Times New Roman" pitchFamily="18" charset="0"/>
                <a:cs typeface="Times New Roman" pitchFamily="18" charset="0"/>
              </a:rPr>
              <a:t>T</a:t>
            </a:r>
            <a:r>
              <a:rPr lang="en-US" dirty="0" smtClean="0">
                <a:latin typeface="Times New Roman" pitchFamily="18" charset="0"/>
                <a:cs typeface="Times New Roman" pitchFamily="18" charset="0"/>
              </a:rPr>
              <a:t> = 3 x V</a:t>
            </a:r>
            <a:r>
              <a:rPr lang="en-US" baseline="-25000" dirty="0" smtClean="0">
                <a:latin typeface="Times New Roman" pitchFamily="18" charset="0"/>
                <a:cs typeface="Times New Roman" pitchFamily="18" charset="0"/>
              </a:rPr>
              <a:t>L</a:t>
            </a:r>
            <a:r>
              <a:rPr lang="en-US" dirty="0" smtClean="0">
                <a:latin typeface="Times New Roman" pitchFamily="18" charset="0"/>
                <a:cs typeface="Times New Roman" pitchFamily="18" charset="0"/>
              </a:rPr>
              <a:t>/√3 x I</a:t>
            </a:r>
            <a:r>
              <a:rPr lang="en-US" baseline="-25000" dirty="0" smtClean="0">
                <a:latin typeface="Times New Roman" pitchFamily="18" charset="0"/>
                <a:cs typeface="Times New Roman" pitchFamily="18" charset="0"/>
              </a:rPr>
              <a:t>L</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cos</a:t>
            </a:r>
            <a:r>
              <a:rPr lang="en-US" dirty="0" smtClean="0">
                <a:latin typeface="Times New Roman" pitchFamily="18" charset="0"/>
                <a:cs typeface="Times New Roman" pitchFamily="18" charset="0"/>
              </a:rPr>
              <a:t> ø</a:t>
            </a:r>
          </a:p>
          <a:p>
            <a:pPr>
              <a:buNone/>
            </a:pPr>
            <a:r>
              <a:rPr lang="en-US" dirty="0" smtClean="0">
                <a:latin typeface="Times New Roman" pitchFamily="18" charset="0"/>
                <a:cs typeface="Times New Roman" pitchFamily="18" charset="0"/>
              </a:rPr>
              <a:t>           ∴ P</a:t>
            </a:r>
            <a:r>
              <a:rPr lang="en-US" baseline="-25000" dirty="0" smtClean="0">
                <a:latin typeface="Times New Roman" pitchFamily="18" charset="0"/>
                <a:cs typeface="Times New Roman" pitchFamily="18" charset="0"/>
              </a:rPr>
              <a:t>T </a:t>
            </a:r>
            <a:r>
              <a:rPr lang="en-US" dirty="0" smtClean="0">
                <a:latin typeface="Times New Roman" pitchFamily="18" charset="0"/>
                <a:cs typeface="Times New Roman" pitchFamily="18" charset="0"/>
              </a:rPr>
              <a:t>= √3 V</a:t>
            </a:r>
            <a:r>
              <a:rPr lang="en-US" baseline="-25000" dirty="0" smtClean="0">
                <a:latin typeface="Times New Roman" pitchFamily="18" charset="0"/>
                <a:cs typeface="Times New Roman" pitchFamily="18" charset="0"/>
              </a:rPr>
              <a:t>L</a:t>
            </a:r>
            <a:r>
              <a:rPr lang="en-US" dirty="0" smtClean="0">
                <a:latin typeface="Times New Roman" pitchFamily="18" charset="0"/>
                <a:cs typeface="Times New Roman" pitchFamily="18" charset="0"/>
              </a:rPr>
              <a:t> I</a:t>
            </a:r>
            <a:r>
              <a:rPr lang="en-US" baseline="-25000" dirty="0" smtClean="0">
                <a:latin typeface="Times New Roman" pitchFamily="18" charset="0"/>
                <a:cs typeface="Times New Roman" pitchFamily="18" charset="0"/>
              </a:rPr>
              <a:t>L</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cos</a:t>
            </a:r>
            <a:r>
              <a:rPr lang="en-US" dirty="0" smtClean="0">
                <a:latin typeface="Times New Roman" pitchFamily="18" charset="0"/>
                <a:cs typeface="Times New Roman" pitchFamily="18" charset="0"/>
              </a:rPr>
              <a:t> ø                                             …..(3)</a:t>
            </a:r>
          </a:p>
          <a:p>
            <a:pPr>
              <a:buNone/>
            </a:pPr>
            <a:endParaRPr lang="en-US" dirty="0"/>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Continued….</a:t>
            </a:r>
            <a:endParaRPr lang="en-US" dirty="0"/>
          </a:p>
        </p:txBody>
      </p:sp>
      <p:sp>
        <p:nvSpPr>
          <p:cNvPr id="3" name="Content Placeholder 2"/>
          <p:cNvSpPr>
            <a:spLocks noGrp="1"/>
          </p:cNvSpPr>
          <p:nvPr>
            <p:ph idx="1"/>
          </p:nvPr>
        </p:nvSpPr>
        <p:spPr/>
        <p:txBody>
          <a:bodyPr/>
          <a:lstStyle/>
          <a:p>
            <a:r>
              <a:rPr lang="en-US" b="1" dirty="0" smtClean="0">
                <a:latin typeface="Times New Roman" pitchFamily="18" charset="0"/>
                <a:cs typeface="Times New Roman" pitchFamily="18" charset="0"/>
              </a:rPr>
              <a:t>Power factor for a star load:</a:t>
            </a:r>
          </a:p>
          <a:p>
            <a:pPr>
              <a:buNone/>
            </a:pPr>
            <a:r>
              <a:rPr lang="en-US" dirty="0" smtClean="0">
                <a:latin typeface="Times New Roman" pitchFamily="18" charset="0"/>
                <a:cs typeface="Times New Roman" pitchFamily="18" charset="0"/>
              </a:rPr>
              <a:t>	The load power factor for a 3 phase balanced star load is equal to the power factor of each phase in the load.</a:t>
            </a:r>
          </a:p>
          <a:p>
            <a:pPr>
              <a:buNone/>
            </a:pPr>
            <a:r>
              <a:rPr lang="en-US" dirty="0" smtClean="0">
                <a:latin typeface="Times New Roman" pitchFamily="18" charset="0"/>
                <a:cs typeface="Times New Roman" pitchFamily="18" charset="0"/>
              </a:rPr>
              <a:t>                ∴ overall P.F. = </a:t>
            </a:r>
            <a:r>
              <a:rPr lang="en-US" dirty="0" err="1" smtClean="0">
                <a:latin typeface="Times New Roman" pitchFamily="18" charset="0"/>
                <a:cs typeface="Times New Roman" pitchFamily="18" charset="0"/>
              </a:rPr>
              <a:t>cos</a:t>
            </a:r>
            <a:r>
              <a:rPr lang="en-US" dirty="0" smtClean="0">
                <a:latin typeface="Times New Roman" pitchFamily="18" charset="0"/>
                <a:cs typeface="Times New Roman" pitchFamily="18" charset="0"/>
              </a:rPr>
              <a:t> ø </a:t>
            </a:r>
          </a:p>
          <a:p>
            <a:pPr>
              <a:buNone/>
            </a:pPr>
            <a:r>
              <a:rPr lang="en-US" dirty="0" smtClean="0">
                <a:latin typeface="Times New Roman" pitchFamily="18" charset="0"/>
                <a:cs typeface="Times New Roman" pitchFamily="18" charset="0"/>
              </a:rPr>
              <a:t>   where ø = angle between the phase voltage and phase current</a:t>
            </a:r>
          </a:p>
          <a:p>
            <a:pPr>
              <a:buNone/>
            </a:pPr>
            <a:endParaRPr lang="en-US" dirty="0">
              <a:latin typeface="Times New Roman" pitchFamily="18" charset="0"/>
              <a:cs typeface="Times New Roman" pitchFamily="18" charset="0"/>
            </a:endParaRP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Continued….</a:t>
            </a:r>
            <a:endParaRPr lang="en-US" dirty="0"/>
          </a:p>
        </p:txBody>
      </p:sp>
      <p:sp>
        <p:nvSpPr>
          <p:cNvPr id="3" name="Content Placeholder 2"/>
          <p:cNvSpPr>
            <a:spLocks noGrp="1"/>
          </p:cNvSpPr>
          <p:nvPr>
            <p:ph idx="1"/>
          </p:nvPr>
        </p:nvSpPr>
        <p:spPr/>
        <p:txBody>
          <a:bodyPr/>
          <a:lstStyle/>
          <a:p>
            <a:r>
              <a:rPr lang="en-US" b="1" dirty="0" smtClean="0">
                <a:latin typeface="Times New Roman" pitchFamily="18" charset="0"/>
                <a:cs typeface="Times New Roman" pitchFamily="18" charset="0"/>
              </a:rPr>
              <a:t>The complete </a:t>
            </a:r>
            <a:r>
              <a:rPr lang="en-US" b="1" dirty="0" err="1" smtClean="0">
                <a:latin typeface="Times New Roman" pitchFamily="18" charset="0"/>
                <a:cs typeface="Times New Roman" pitchFamily="18" charset="0"/>
              </a:rPr>
              <a:t>phasor</a:t>
            </a:r>
            <a:r>
              <a:rPr lang="en-US" b="1" dirty="0" smtClean="0">
                <a:latin typeface="Times New Roman" pitchFamily="18" charset="0"/>
                <a:cs typeface="Times New Roman" pitchFamily="18" charset="0"/>
              </a:rPr>
              <a:t> diagram:</a:t>
            </a:r>
          </a:p>
          <a:p>
            <a:pPr>
              <a:buNone/>
            </a:pPr>
            <a:endParaRPr lang="en-US" b="1" dirty="0">
              <a:latin typeface="Times New Roman" pitchFamily="18" charset="0"/>
              <a:cs typeface="Times New Roman" pitchFamily="18" charset="0"/>
            </a:endParaRPr>
          </a:p>
        </p:txBody>
      </p:sp>
      <p:pic>
        <p:nvPicPr>
          <p:cNvPr id="4" name="Picture 3" descr="complete phasor of star.jpg"/>
          <p:cNvPicPr>
            <a:picLocks noChangeAspect="1"/>
          </p:cNvPicPr>
          <p:nvPr/>
        </p:nvPicPr>
        <p:blipFill>
          <a:blip r:embed="rId2" cstate="print"/>
          <a:stretch>
            <a:fillRect/>
          </a:stretch>
        </p:blipFill>
        <p:spPr>
          <a:xfrm>
            <a:off x="304800" y="2286000"/>
            <a:ext cx="8153399" cy="43434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Transmission System</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Autofit/>
          </a:bodyPr>
          <a:lstStyle/>
          <a:p>
            <a:r>
              <a:rPr lang="en-US" sz="2400" dirty="0" smtClean="0">
                <a:latin typeface="Times New Roman" pitchFamily="18" charset="0"/>
                <a:cs typeface="Times New Roman" pitchFamily="18" charset="0"/>
              </a:rPr>
              <a:t>Transmission system is further divided as:</a:t>
            </a:r>
          </a:p>
          <a:p>
            <a:pPr>
              <a:buNone/>
            </a:pPr>
            <a:r>
              <a:rPr lang="en-US" sz="2400" dirty="0" smtClean="0">
                <a:latin typeface="Times New Roman" pitchFamily="18" charset="0"/>
                <a:cs typeface="Times New Roman" pitchFamily="18" charset="0"/>
              </a:rPr>
              <a:t>     1. Primary Transmission</a:t>
            </a:r>
          </a:p>
          <a:p>
            <a:pPr>
              <a:buNone/>
            </a:pPr>
            <a:r>
              <a:rPr lang="en-US" sz="2400" dirty="0" smtClean="0">
                <a:latin typeface="Times New Roman" pitchFamily="18" charset="0"/>
                <a:cs typeface="Times New Roman" pitchFamily="18" charset="0"/>
              </a:rPr>
              <a:t>     2. Secondary Transmission.</a:t>
            </a:r>
          </a:p>
          <a:p>
            <a:pPr marL="514350" indent="-514350">
              <a:buAutoNum type="arabicPeriod"/>
            </a:pPr>
            <a:r>
              <a:rPr lang="en-US" sz="2400" dirty="0" smtClean="0">
                <a:latin typeface="Times New Roman" pitchFamily="18" charset="0"/>
                <a:cs typeface="Times New Roman" pitchFamily="18" charset="0"/>
              </a:rPr>
              <a:t>Primary Transmission:</a:t>
            </a:r>
          </a:p>
          <a:p>
            <a:pPr marL="514350" indent="-514350"/>
            <a:r>
              <a:rPr lang="en-US" sz="2400" dirty="0" smtClean="0">
                <a:latin typeface="Times New Roman" pitchFamily="18" charset="0"/>
                <a:cs typeface="Times New Roman" pitchFamily="18" charset="0"/>
              </a:rPr>
              <a:t>As shown in fig. central station/ generation system generates power using three phase alternators at 6.6/11/13.2/32kV.</a:t>
            </a:r>
          </a:p>
          <a:p>
            <a:pPr marL="514350" indent="-514350"/>
            <a:r>
              <a:rPr lang="en-US" sz="2400" dirty="0" smtClean="0">
                <a:latin typeface="Times New Roman" pitchFamily="18" charset="0"/>
                <a:cs typeface="Times New Roman" pitchFamily="18" charset="0"/>
              </a:rPr>
              <a:t>This voltage is then stepped up by suitable three phase transformer, to 132 KV.</a:t>
            </a:r>
          </a:p>
          <a:p>
            <a:pPr marL="514350" indent="-514350"/>
            <a:r>
              <a:rPr lang="en-US" sz="2400" dirty="0" smtClean="0">
                <a:latin typeface="Times New Roman" pitchFamily="18" charset="0"/>
                <a:cs typeface="Times New Roman" pitchFamily="18" charset="0"/>
              </a:rPr>
              <a:t>This voltage is stepped down to 33 kV using step down transformer which is at receiving station.</a:t>
            </a:r>
          </a:p>
          <a:p>
            <a:pPr>
              <a:buNone/>
            </a:pPr>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Continued….</a:t>
            </a:r>
            <a:endParaRPr lang="en-US" dirty="0"/>
          </a:p>
        </p:txBody>
      </p:sp>
      <p:sp>
        <p:nvSpPr>
          <p:cNvPr id="3" name="Content Placeholder 2"/>
          <p:cNvSpPr>
            <a:spLocks noGrp="1"/>
          </p:cNvSpPr>
          <p:nvPr>
            <p:ph idx="1"/>
          </p:nvPr>
        </p:nvSpPr>
        <p:spPr/>
        <p:txBody>
          <a:bodyPr/>
          <a:lstStyle/>
          <a:p>
            <a:pPr>
              <a:buNone/>
            </a:pPr>
            <a:r>
              <a:rPr lang="en-US" dirty="0" smtClean="0">
                <a:latin typeface="Times New Roman" pitchFamily="18" charset="0"/>
                <a:cs typeface="Times New Roman" pitchFamily="18" charset="0"/>
              </a:rPr>
              <a:t>Conclusion from the </a:t>
            </a:r>
            <a:r>
              <a:rPr lang="en-US" dirty="0" err="1" smtClean="0">
                <a:latin typeface="Times New Roman" pitchFamily="18" charset="0"/>
                <a:cs typeface="Times New Roman" pitchFamily="18" charset="0"/>
              </a:rPr>
              <a:t>phasor</a:t>
            </a:r>
            <a:r>
              <a:rPr lang="en-US" dirty="0" smtClean="0">
                <a:latin typeface="Times New Roman" pitchFamily="18" charset="0"/>
                <a:cs typeface="Times New Roman" pitchFamily="18" charset="0"/>
              </a:rPr>
              <a:t> diagram:</a:t>
            </a:r>
          </a:p>
          <a:p>
            <a:pPr marL="514350" indent="-514350">
              <a:buFont typeface="+mj-lt"/>
              <a:buAutoNum type="arabicPeriod"/>
            </a:pPr>
            <a:r>
              <a:rPr lang="en-US" dirty="0" smtClean="0">
                <a:latin typeface="Times New Roman" pitchFamily="18" charset="0"/>
                <a:cs typeface="Times New Roman" pitchFamily="18" charset="0"/>
              </a:rPr>
              <a:t>Phase currents lags behind the corresponding phase voltages by ø radians respectively as the load is inductive.</a:t>
            </a:r>
          </a:p>
          <a:p>
            <a:pPr marL="514350" indent="-514350">
              <a:buFont typeface="+mj-lt"/>
              <a:buAutoNum type="arabicPeriod"/>
            </a:pPr>
            <a:r>
              <a:rPr lang="en-US" dirty="0" smtClean="0">
                <a:latin typeface="Times New Roman" pitchFamily="18" charset="0"/>
                <a:cs typeface="Times New Roman" pitchFamily="18" charset="0"/>
              </a:rPr>
              <a:t>The line voltages are displaced by 120</a:t>
            </a:r>
            <a:r>
              <a:rPr lang="en-US" baseline="30000" dirty="0" smtClean="0">
                <a:latin typeface="Times New Roman" pitchFamily="18" charset="0"/>
                <a:cs typeface="Times New Roman" pitchFamily="18" charset="0"/>
              </a:rPr>
              <a:t>0</a:t>
            </a:r>
            <a:r>
              <a:rPr lang="en-US" dirty="0" smtClean="0">
                <a:latin typeface="Times New Roman" pitchFamily="18" charset="0"/>
                <a:cs typeface="Times New Roman" pitchFamily="18" charset="0"/>
              </a:rPr>
              <a:t> from each other.</a:t>
            </a:r>
          </a:p>
          <a:p>
            <a:pPr marL="514350" indent="-514350">
              <a:buFont typeface="+mj-lt"/>
              <a:buAutoNum type="arabicPeriod"/>
            </a:pPr>
            <a:r>
              <a:rPr lang="en-US" dirty="0" smtClean="0">
                <a:latin typeface="Times New Roman" pitchFamily="18" charset="0"/>
                <a:cs typeface="Times New Roman" pitchFamily="18" charset="0"/>
              </a:rPr>
              <a:t>The line voltages leads their respective phase voltages by 30</a:t>
            </a:r>
            <a:r>
              <a:rPr lang="en-US" baseline="30000" dirty="0" smtClean="0">
                <a:latin typeface="Times New Roman" pitchFamily="18" charset="0"/>
                <a:cs typeface="Times New Roman" pitchFamily="18" charset="0"/>
              </a:rPr>
              <a:t>0</a:t>
            </a:r>
            <a:r>
              <a:rPr lang="en-US" dirty="0" smtClean="0">
                <a:latin typeface="Times New Roman" pitchFamily="18" charset="0"/>
                <a:cs typeface="Times New Roman" pitchFamily="18" charset="0"/>
              </a:rPr>
              <a:t>.</a:t>
            </a:r>
            <a:endParaRPr lang="en-US" dirty="0"/>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Balanced Delta Load </a:t>
            </a:r>
            <a:endParaRPr lang="en-US" dirty="0"/>
          </a:p>
        </p:txBody>
      </p:sp>
      <p:pic>
        <p:nvPicPr>
          <p:cNvPr id="4" name="Content Placeholder 3" descr="delta loaded.jpg"/>
          <p:cNvPicPr>
            <a:picLocks noGrp="1" noChangeAspect="1"/>
          </p:cNvPicPr>
          <p:nvPr>
            <p:ph idx="1"/>
          </p:nvPr>
        </p:nvPicPr>
        <p:blipFill>
          <a:blip r:embed="rId2" cstate="print"/>
          <a:stretch>
            <a:fillRect/>
          </a:stretch>
        </p:blipFill>
        <p:spPr>
          <a:xfrm>
            <a:off x="609600" y="1752600"/>
            <a:ext cx="8077200" cy="3962400"/>
          </a:xfrm>
        </p:spPr>
      </p:pic>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Continued….</a:t>
            </a:r>
            <a:endParaRPr lang="en-US" dirty="0"/>
          </a:p>
        </p:txBody>
      </p:sp>
      <p:sp>
        <p:nvSpPr>
          <p:cNvPr id="3" name="Content Placeholder 2"/>
          <p:cNvSpPr>
            <a:spLocks noGrp="1"/>
          </p:cNvSpPr>
          <p:nvPr>
            <p:ph idx="1"/>
          </p:nvPr>
        </p:nvSpPr>
        <p:spPr/>
        <p:txBody>
          <a:bodyPr>
            <a:normAutofit lnSpcReduction="10000"/>
          </a:bodyPr>
          <a:lstStyle/>
          <a:p>
            <a:r>
              <a:rPr lang="en-US" dirty="0" smtClean="0">
                <a:latin typeface="Times New Roman" pitchFamily="18" charset="0"/>
                <a:cs typeface="Times New Roman" pitchFamily="18" charset="0"/>
              </a:rPr>
              <a:t>For delta connection, </a:t>
            </a:r>
          </a:p>
          <a:p>
            <a:pPr>
              <a:buNone/>
            </a:pPr>
            <a:r>
              <a:rPr lang="en-US" dirty="0" smtClean="0">
                <a:latin typeface="Times New Roman" pitchFamily="18" charset="0"/>
                <a:cs typeface="Times New Roman" pitchFamily="18" charset="0"/>
              </a:rPr>
              <a:t>              line voltage = phase voltage</a:t>
            </a:r>
          </a:p>
          <a:p>
            <a:r>
              <a:rPr lang="en-US" dirty="0" smtClean="0">
                <a:latin typeface="Times New Roman" pitchFamily="18" charset="0"/>
                <a:cs typeface="Times New Roman" pitchFamily="18" charset="0"/>
              </a:rPr>
              <a:t>Here, line current is higher than phase current.</a:t>
            </a:r>
          </a:p>
          <a:p>
            <a:pPr>
              <a:buNone/>
            </a:pPr>
            <a:r>
              <a:rPr lang="en-US" dirty="0" smtClean="0">
                <a:latin typeface="Times New Roman" pitchFamily="18" charset="0"/>
                <a:cs typeface="Times New Roman" pitchFamily="18" charset="0"/>
              </a:rPr>
              <a:t>               I</a:t>
            </a:r>
            <a:r>
              <a:rPr lang="en-US" baseline="-25000" dirty="0" smtClean="0">
                <a:latin typeface="Times New Roman" pitchFamily="18" charset="0"/>
                <a:cs typeface="Times New Roman" pitchFamily="18" charset="0"/>
              </a:rPr>
              <a:t>L</a:t>
            </a:r>
            <a:r>
              <a:rPr lang="en-US" dirty="0" smtClean="0">
                <a:latin typeface="Times New Roman" pitchFamily="18" charset="0"/>
                <a:cs typeface="Times New Roman" pitchFamily="18" charset="0"/>
              </a:rPr>
              <a:t> = √3 </a:t>
            </a:r>
            <a:r>
              <a:rPr lang="en-US" dirty="0" err="1" smtClean="0">
                <a:latin typeface="Times New Roman" pitchFamily="18" charset="0"/>
                <a:cs typeface="Times New Roman" pitchFamily="18" charset="0"/>
              </a:rPr>
              <a:t>I</a:t>
            </a:r>
            <a:r>
              <a:rPr lang="en-US" baseline="-25000" dirty="0" err="1" smtClean="0">
                <a:latin typeface="Times New Roman" pitchFamily="18" charset="0"/>
                <a:cs typeface="Times New Roman" pitchFamily="18" charset="0"/>
              </a:rPr>
              <a:t>ph</a:t>
            </a:r>
            <a:endParaRPr lang="en-US" baseline="-25000"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The total power consumed for delta connected load is same as that for the star connected load.</a:t>
            </a:r>
          </a:p>
          <a:p>
            <a:r>
              <a:rPr lang="en-US" dirty="0" smtClean="0">
                <a:latin typeface="Times New Roman" pitchFamily="18" charset="0"/>
                <a:cs typeface="Times New Roman" pitchFamily="18" charset="0"/>
              </a:rPr>
              <a:t>Power factor:</a:t>
            </a:r>
          </a:p>
          <a:p>
            <a:pPr>
              <a:buNone/>
            </a:pPr>
            <a:r>
              <a:rPr lang="en-US" dirty="0" smtClean="0">
                <a:latin typeface="Times New Roman" pitchFamily="18" charset="0"/>
                <a:cs typeface="Times New Roman" pitchFamily="18" charset="0"/>
              </a:rPr>
              <a:t>          overall P.F. = </a:t>
            </a:r>
            <a:r>
              <a:rPr lang="en-US" dirty="0" err="1" smtClean="0">
                <a:latin typeface="Times New Roman" pitchFamily="18" charset="0"/>
                <a:cs typeface="Times New Roman" pitchFamily="18" charset="0"/>
              </a:rPr>
              <a:t>cos</a:t>
            </a:r>
            <a:r>
              <a:rPr lang="en-US" dirty="0" smtClean="0">
                <a:latin typeface="Times New Roman" pitchFamily="18" charset="0"/>
                <a:cs typeface="Times New Roman" pitchFamily="18" charset="0"/>
              </a:rPr>
              <a:t> ø</a:t>
            </a:r>
            <a:endParaRPr lang="en-US" dirty="0">
              <a:latin typeface="Times New Roman" pitchFamily="18" charset="0"/>
              <a:cs typeface="Times New Roman" pitchFamily="18" charset="0"/>
            </a:endParaRP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Continued….</a:t>
            </a:r>
            <a:endParaRPr lang="en-US" dirty="0"/>
          </a:p>
        </p:txBody>
      </p:sp>
      <p:sp>
        <p:nvSpPr>
          <p:cNvPr id="3" name="Content Placeholder 2"/>
          <p:cNvSpPr>
            <a:spLocks noGrp="1"/>
          </p:cNvSpPr>
          <p:nvPr>
            <p:ph idx="1"/>
          </p:nvPr>
        </p:nvSpPr>
        <p:spPr/>
        <p:txBody>
          <a:bodyPr/>
          <a:lstStyle/>
          <a:p>
            <a:r>
              <a:rPr lang="en-US" b="1" dirty="0" smtClean="0">
                <a:latin typeface="Times New Roman" pitchFamily="18" charset="0"/>
                <a:cs typeface="Times New Roman" pitchFamily="18" charset="0"/>
              </a:rPr>
              <a:t>The complete </a:t>
            </a:r>
            <a:r>
              <a:rPr lang="en-US" b="1" dirty="0" err="1" smtClean="0">
                <a:latin typeface="Times New Roman" pitchFamily="18" charset="0"/>
                <a:cs typeface="Times New Roman" pitchFamily="18" charset="0"/>
              </a:rPr>
              <a:t>phasor</a:t>
            </a:r>
            <a:r>
              <a:rPr lang="en-US" b="1" dirty="0" smtClean="0">
                <a:latin typeface="Times New Roman" pitchFamily="18" charset="0"/>
                <a:cs typeface="Times New Roman" pitchFamily="18" charset="0"/>
              </a:rPr>
              <a:t> diagram:</a:t>
            </a:r>
          </a:p>
          <a:p>
            <a:pPr>
              <a:buNone/>
            </a:pPr>
            <a:endParaRPr lang="en-US" dirty="0"/>
          </a:p>
        </p:txBody>
      </p:sp>
      <p:pic>
        <p:nvPicPr>
          <p:cNvPr id="4" name="Picture 3" descr="compt phasor of delta.jpg"/>
          <p:cNvPicPr>
            <a:picLocks noChangeAspect="1"/>
          </p:cNvPicPr>
          <p:nvPr/>
        </p:nvPicPr>
        <p:blipFill>
          <a:blip r:embed="rId2" cstate="print"/>
          <a:stretch>
            <a:fillRect/>
          </a:stretch>
        </p:blipFill>
        <p:spPr>
          <a:xfrm>
            <a:off x="1600200" y="2133600"/>
            <a:ext cx="5715000" cy="4157662"/>
          </a:xfrm>
          <a:prstGeom prst="rect">
            <a:avLst/>
          </a:prstGeom>
        </p:spPr>
      </p:pic>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Continued….</a:t>
            </a:r>
            <a:endParaRPr lang="en-US" dirty="0"/>
          </a:p>
        </p:txBody>
      </p:sp>
      <p:sp>
        <p:nvSpPr>
          <p:cNvPr id="3" name="Content Placeholder 2"/>
          <p:cNvSpPr>
            <a:spLocks noGrp="1"/>
          </p:cNvSpPr>
          <p:nvPr>
            <p:ph idx="1"/>
          </p:nvPr>
        </p:nvSpPr>
        <p:spPr/>
        <p:txBody>
          <a:bodyPr/>
          <a:lstStyle/>
          <a:p>
            <a:pPr>
              <a:buNone/>
            </a:pPr>
            <a:r>
              <a:rPr lang="en-US" dirty="0" smtClean="0">
                <a:latin typeface="Times New Roman" pitchFamily="18" charset="0"/>
                <a:cs typeface="Times New Roman" pitchFamily="18" charset="0"/>
              </a:rPr>
              <a:t>Conclusion from the </a:t>
            </a:r>
            <a:r>
              <a:rPr lang="en-US" dirty="0" err="1" smtClean="0">
                <a:latin typeface="Times New Roman" pitchFamily="18" charset="0"/>
                <a:cs typeface="Times New Roman" pitchFamily="18" charset="0"/>
              </a:rPr>
              <a:t>phasor</a:t>
            </a:r>
            <a:r>
              <a:rPr lang="en-US" dirty="0" smtClean="0">
                <a:latin typeface="Times New Roman" pitchFamily="18" charset="0"/>
                <a:cs typeface="Times New Roman" pitchFamily="18" charset="0"/>
              </a:rPr>
              <a:t> diagram:</a:t>
            </a:r>
          </a:p>
          <a:p>
            <a:pPr marL="514350" indent="-514350">
              <a:buFont typeface="+mj-lt"/>
              <a:buAutoNum type="arabicPeriod"/>
            </a:pPr>
            <a:r>
              <a:rPr lang="en-US" dirty="0" smtClean="0">
                <a:latin typeface="Times New Roman" pitchFamily="18" charset="0"/>
                <a:cs typeface="Times New Roman" pitchFamily="18" charset="0"/>
              </a:rPr>
              <a:t>Phase currents lags behind the corresponding phase voltages by ø radians respectively as the load is inductive.</a:t>
            </a:r>
          </a:p>
          <a:p>
            <a:pPr marL="514350" indent="-514350">
              <a:buFont typeface="+mj-lt"/>
              <a:buAutoNum type="arabicPeriod"/>
            </a:pPr>
            <a:r>
              <a:rPr lang="en-US" dirty="0" smtClean="0">
                <a:latin typeface="Times New Roman" pitchFamily="18" charset="0"/>
                <a:cs typeface="Times New Roman" pitchFamily="18" charset="0"/>
              </a:rPr>
              <a:t>Every line current lags the respective phase current by 30</a:t>
            </a:r>
            <a:r>
              <a:rPr lang="en-US" baseline="30000" dirty="0" smtClean="0">
                <a:latin typeface="Times New Roman" pitchFamily="18" charset="0"/>
                <a:cs typeface="Times New Roman" pitchFamily="18" charset="0"/>
              </a:rPr>
              <a:t>0</a:t>
            </a:r>
            <a:r>
              <a:rPr lang="en-US" dirty="0" smtClean="0">
                <a:latin typeface="Times New Roman" pitchFamily="18" charset="0"/>
                <a:cs typeface="Times New Roman" pitchFamily="18" charset="0"/>
              </a:rPr>
              <a:t>.</a:t>
            </a:r>
          </a:p>
          <a:p>
            <a:endParaRPr lang="en-US" dirty="0"/>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Types of Power</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92500" lnSpcReduction="10000"/>
          </a:bodyPr>
          <a:lstStyle/>
          <a:p>
            <a:r>
              <a:rPr lang="en-US" dirty="0" smtClean="0">
                <a:latin typeface="Times New Roman" pitchFamily="18" charset="0"/>
                <a:cs typeface="Times New Roman" pitchFamily="18" charset="0"/>
              </a:rPr>
              <a:t>Different types of powers are-</a:t>
            </a:r>
          </a:p>
          <a:p>
            <a:pPr marL="514350" indent="-514350">
              <a:buFont typeface="+mj-lt"/>
              <a:buAutoNum type="arabicPeriod"/>
            </a:pPr>
            <a:r>
              <a:rPr lang="en-US" dirty="0" smtClean="0">
                <a:latin typeface="Times New Roman" pitchFamily="18" charset="0"/>
                <a:cs typeface="Times New Roman" pitchFamily="18" charset="0"/>
              </a:rPr>
              <a:t>Apparent power S (volt ampere VA)</a:t>
            </a:r>
          </a:p>
          <a:p>
            <a:pPr marL="514350" indent="-514350">
              <a:buFont typeface="+mj-lt"/>
              <a:buAutoNum type="arabicPeriod"/>
            </a:pPr>
            <a:r>
              <a:rPr lang="en-US" dirty="0" smtClean="0">
                <a:latin typeface="Times New Roman" pitchFamily="18" charset="0"/>
                <a:cs typeface="Times New Roman" pitchFamily="18" charset="0"/>
              </a:rPr>
              <a:t>Active power P (watts)</a:t>
            </a:r>
          </a:p>
          <a:p>
            <a:pPr marL="514350" indent="-514350">
              <a:buFont typeface="+mj-lt"/>
              <a:buAutoNum type="arabicPeriod"/>
            </a:pPr>
            <a:r>
              <a:rPr lang="en-US" dirty="0" smtClean="0">
                <a:latin typeface="Times New Roman" pitchFamily="18" charset="0"/>
                <a:cs typeface="Times New Roman" pitchFamily="18" charset="0"/>
              </a:rPr>
              <a:t>Reactive power Q (volt ampere VAR)</a:t>
            </a:r>
          </a:p>
          <a:p>
            <a:pPr marL="514350" indent="-514350"/>
            <a:r>
              <a:rPr lang="en-US" dirty="0" smtClean="0">
                <a:latin typeface="Times New Roman" pitchFamily="18" charset="0"/>
                <a:cs typeface="Times New Roman" pitchFamily="18" charset="0"/>
              </a:rPr>
              <a:t>All these are applicable to the three phase circuits as follows:</a:t>
            </a:r>
          </a:p>
          <a:p>
            <a:pPr marL="514350" indent="-514350">
              <a:buFont typeface="Wingdings" pitchFamily="2" charset="2"/>
              <a:buChar char="Ø"/>
            </a:pPr>
            <a:r>
              <a:rPr lang="en-US"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Total apparent power S = 3 x </a:t>
            </a:r>
            <a:r>
              <a:rPr lang="en-US" sz="2400" b="1" dirty="0" err="1" smtClean="0">
                <a:latin typeface="Times New Roman" pitchFamily="18" charset="0"/>
                <a:cs typeface="Times New Roman" pitchFamily="18" charset="0"/>
              </a:rPr>
              <a:t>apperent</a:t>
            </a:r>
            <a:r>
              <a:rPr lang="en-US" sz="2400" b="1" dirty="0" smtClean="0">
                <a:latin typeface="Times New Roman" pitchFamily="18" charset="0"/>
                <a:cs typeface="Times New Roman" pitchFamily="18" charset="0"/>
              </a:rPr>
              <a:t> power per phase</a:t>
            </a:r>
          </a:p>
          <a:p>
            <a:pPr marL="514350" indent="-514350">
              <a:buNone/>
            </a:pPr>
            <a:r>
              <a:rPr lang="en-US" dirty="0" smtClean="0">
                <a:latin typeface="Times New Roman" pitchFamily="18" charset="0"/>
                <a:cs typeface="Times New Roman" pitchFamily="18" charset="0"/>
              </a:rPr>
              <a:t>    ∴ S= 3 x </a:t>
            </a:r>
            <a:r>
              <a:rPr lang="en-US" dirty="0" err="1" smtClean="0">
                <a:latin typeface="Times New Roman" pitchFamily="18" charset="0"/>
                <a:cs typeface="Times New Roman" pitchFamily="18" charset="0"/>
              </a:rPr>
              <a:t>V</a:t>
            </a:r>
            <a:r>
              <a:rPr lang="en-US" baseline="-25000" dirty="0" err="1" smtClean="0">
                <a:latin typeface="Times New Roman" pitchFamily="18" charset="0"/>
                <a:cs typeface="Times New Roman" pitchFamily="18" charset="0"/>
              </a:rPr>
              <a:t>ph</a:t>
            </a:r>
            <a:r>
              <a:rPr lang="en-US" dirty="0" smtClean="0">
                <a:latin typeface="Times New Roman" pitchFamily="18" charset="0"/>
                <a:cs typeface="Times New Roman" pitchFamily="18" charset="0"/>
              </a:rPr>
              <a:t> x </a:t>
            </a:r>
            <a:r>
              <a:rPr lang="en-US" dirty="0" err="1" smtClean="0">
                <a:latin typeface="Times New Roman" pitchFamily="18" charset="0"/>
                <a:cs typeface="Times New Roman" pitchFamily="18" charset="0"/>
              </a:rPr>
              <a:t>I</a:t>
            </a:r>
            <a:r>
              <a:rPr lang="en-US" baseline="-25000" dirty="0" err="1" smtClean="0">
                <a:latin typeface="Times New Roman" pitchFamily="18" charset="0"/>
                <a:cs typeface="Times New Roman" pitchFamily="18" charset="0"/>
              </a:rPr>
              <a:t>ph</a:t>
            </a:r>
            <a:r>
              <a:rPr lang="en-US" dirty="0" smtClean="0">
                <a:latin typeface="Times New Roman" pitchFamily="18" charset="0"/>
                <a:cs typeface="Times New Roman" pitchFamily="18" charset="0"/>
              </a:rPr>
              <a:t> = 3 </a:t>
            </a:r>
            <a:r>
              <a:rPr lang="en-US" dirty="0" err="1" smtClean="0">
                <a:latin typeface="Times New Roman" pitchFamily="18" charset="0"/>
                <a:cs typeface="Times New Roman" pitchFamily="18" charset="0"/>
              </a:rPr>
              <a:t>xV</a:t>
            </a:r>
            <a:r>
              <a:rPr lang="en-US" baseline="-25000" dirty="0" err="1" smtClean="0">
                <a:latin typeface="Times New Roman" pitchFamily="18" charset="0"/>
                <a:cs typeface="Times New Roman" pitchFamily="18" charset="0"/>
              </a:rPr>
              <a:t>L</a:t>
            </a:r>
            <a:r>
              <a:rPr lang="en-US" dirty="0" smtClean="0">
                <a:latin typeface="Times New Roman" pitchFamily="18" charset="0"/>
                <a:cs typeface="Times New Roman" pitchFamily="18" charset="0"/>
              </a:rPr>
              <a:t>/√3 </a:t>
            </a:r>
            <a:r>
              <a:rPr lang="en-US" dirty="0" err="1" smtClean="0">
                <a:latin typeface="Times New Roman" pitchFamily="18" charset="0"/>
                <a:cs typeface="Times New Roman" pitchFamily="18" charset="0"/>
              </a:rPr>
              <a:t>xI</a:t>
            </a:r>
            <a:r>
              <a:rPr lang="en-US" baseline="-25000" dirty="0" err="1" smtClean="0">
                <a:latin typeface="Times New Roman" pitchFamily="18" charset="0"/>
                <a:cs typeface="Times New Roman" pitchFamily="18" charset="0"/>
              </a:rPr>
              <a:t>L</a:t>
            </a:r>
            <a:r>
              <a:rPr lang="en-US" dirty="0" smtClean="0">
                <a:latin typeface="Times New Roman" pitchFamily="18" charset="0"/>
                <a:cs typeface="Times New Roman" pitchFamily="18" charset="0"/>
              </a:rPr>
              <a:t>  ….</a:t>
            </a:r>
            <a:r>
              <a:rPr lang="en-US" sz="2600" dirty="0" smtClean="0">
                <a:latin typeface="Times New Roman" pitchFamily="18" charset="0"/>
                <a:cs typeface="Times New Roman" pitchFamily="18" charset="0"/>
              </a:rPr>
              <a:t>for star load</a:t>
            </a:r>
          </a:p>
          <a:p>
            <a:pPr marL="514350" indent="-514350">
              <a:buNone/>
            </a:pPr>
            <a:r>
              <a:rPr lang="en-US" sz="2800" dirty="0" smtClean="0">
                <a:latin typeface="Times New Roman" pitchFamily="18" charset="0"/>
                <a:cs typeface="Times New Roman" pitchFamily="18" charset="0"/>
              </a:rPr>
              <a:t>    ∴ S = √3 V</a:t>
            </a:r>
            <a:r>
              <a:rPr lang="en-US" sz="2800" baseline="-25000" dirty="0" smtClean="0">
                <a:latin typeface="Times New Roman" pitchFamily="18" charset="0"/>
                <a:cs typeface="Times New Roman" pitchFamily="18" charset="0"/>
              </a:rPr>
              <a:t>L</a:t>
            </a:r>
            <a:r>
              <a:rPr lang="en-US" sz="2800" dirty="0" smtClean="0">
                <a:latin typeface="Times New Roman" pitchFamily="18" charset="0"/>
                <a:cs typeface="Times New Roman" pitchFamily="18" charset="0"/>
              </a:rPr>
              <a:t> I</a:t>
            </a:r>
            <a:r>
              <a:rPr lang="en-US" sz="2800" baseline="-25000" dirty="0" smtClean="0">
                <a:latin typeface="Times New Roman" pitchFamily="18" charset="0"/>
                <a:cs typeface="Times New Roman" pitchFamily="18" charset="0"/>
              </a:rPr>
              <a:t>L</a:t>
            </a:r>
            <a:r>
              <a:rPr lang="en-US" sz="2800" dirty="0" smtClean="0">
                <a:latin typeface="Times New Roman" pitchFamily="18" charset="0"/>
                <a:cs typeface="Times New Roman" pitchFamily="18" charset="0"/>
              </a:rPr>
              <a:t> (VA or </a:t>
            </a:r>
            <a:r>
              <a:rPr lang="en-US" sz="2800" dirty="0" err="1" smtClean="0">
                <a:latin typeface="Times New Roman" pitchFamily="18" charset="0"/>
                <a:cs typeface="Times New Roman" pitchFamily="18" charset="0"/>
              </a:rPr>
              <a:t>kVA</a:t>
            </a:r>
            <a:r>
              <a:rPr lang="en-US" sz="2800" dirty="0" smtClean="0">
                <a:latin typeface="Times New Roman" pitchFamily="18" charset="0"/>
                <a:cs typeface="Times New Roman" pitchFamily="18" charset="0"/>
              </a:rPr>
              <a:t>)                  ….for star load</a:t>
            </a:r>
            <a:endParaRPr lang="en-US" sz="2600" b="1" dirty="0" smtClean="0">
              <a:latin typeface="Times New Roman" pitchFamily="18" charset="0"/>
              <a:cs typeface="Times New Roman" pitchFamily="18" charset="0"/>
            </a:endParaRPr>
          </a:p>
          <a:p>
            <a:pPr marL="514350" indent="-514350">
              <a:buNone/>
            </a:pPr>
            <a:endParaRPr lang="en-US" b="1" dirty="0"/>
          </a:p>
        </p:txBody>
      </p:sp>
      <p:cxnSp>
        <p:nvCxnSpPr>
          <p:cNvPr id="7" name="Straight Connector 6"/>
          <p:cNvCxnSpPr/>
          <p:nvPr/>
        </p:nvCxnSpPr>
        <p:spPr>
          <a:xfrm>
            <a:off x="5181600" y="5029200"/>
            <a:ext cx="304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828800" y="5562600"/>
            <a:ext cx="304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Continued….</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dirty="0" smtClean="0"/>
              <a:t>     </a:t>
            </a:r>
            <a:r>
              <a:rPr lang="en-US" dirty="0" smtClean="0">
                <a:latin typeface="Times New Roman" pitchFamily="18" charset="0"/>
                <a:cs typeface="Times New Roman" pitchFamily="18" charset="0"/>
              </a:rPr>
              <a:t>S = 3 V</a:t>
            </a:r>
            <a:r>
              <a:rPr lang="en-US" baseline="-25000" dirty="0" smtClean="0">
                <a:latin typeface="Times New Roman" pitchFamily="18" charset="0"/>
                <a:cs typeface="Times New Roman" pitchFamily="18" charset="0"/>
              </a:rPr>
              <a:t>L</a:t>
            </a:r>
            <a:r>
              <a:rPr lang="en-US" dirty="0" smtClean="0">
                <a:latin typeface="Times New Roman" pitchFamily="18" charset="0"/>
                <a:cs typeface="Times New Roman" pitchFamily="18" charset="0"/>
              </a:rPr>
              <a:t> x I</a:t>
            </a:r>
            <a:r>
              <a:rPr lang="en-US" baseline="-25000" dirty="0" smtClean="0">
                <a:latin typeface="Times New Roman" pitchFamily="18" charset="0"/>
                <a:cs typeface="Times New Roman" pitchFamily="18" charset="0"/>
              </a:rPr>
              <a:t>L</a:t>
            </a:r>
            <a:r>
              <a:rPr lang="en-US" dirty="0" smtClean="0">
                <a:latin typeface="Times New Roman" pitchFamily="18" charset="0"/>
                <a:cs typeface="Times New Roman" pitchFamily="18" charset="0"/>
              </a:rPr>
              <a:t>/√3                 …..for delta load</a:t>
            </a:r>
          </a:p>
          <a:p>
            <a:pPr>
              <a:buNone/>
            </a:pPr>
            <a:r>
              <a:rPr lang="en-US" dirty="0" smtClean="0">
                <a:latin typeface="Times New Roman" pitchFamily="18" charset="0"/>
                <a:cs typeface="Times New Roman" pitchFamily="18" charset="0"/>
              </a:rPr>
              <a:t> ∴ S = √3 V</a:t>
            </a:r>
            <a:r>
              <a:rPr lang="en-US" baseline="-25000" dirty="0" smtClean="0">
                <a:latin typeface="Times New Roman" pitchFamily="18" charset="0"/>
                <a:cs typeface="Times New Roman" pitchFamily="18" charset="0"/>
              </a:rPr>
              <a:t>L</a:t>
            </a:r>
            <a:r>
              <a:rPr lang="en-US" dirty="0" smtClean="0">
                <a:latin typeface="Times New Roman" pitchFamily="18" charset="0"/>
                <a:cs typeface="Times New Roman" pitchFamily="18" charset="0"/>
              </a:rPr>
              <a:t> I</a:t>
            </a:r>
            <a:r>
              <a:rPr lang="en-US" baseline="-25000" dirty="0" smtClean="0">
                <a:latin typeface="Times New Roman" pitchFamily="18" charset="0"/>
                <a:cs typeface="Times New Roman" pitchFamily="18" charset="0"/>
              </a:rPr>
              <a:t>L</a:t>
            </a:r>
            <a:r>
              <a:rPr lang="en-US" dirty="0" smtClean="0">
                <a:latin typeface="Times New Roman" pitchFamily="18" charset="0"/>
                <a:cs typeface="Times New Roman" pitchFamily="18" charset="0"/>
              </a:rPr>
              <a:t> (VA or </a:t>
            </a:r>
            <a:r>
              <a:rPr lang="en-US" dirty="0" err="1" smtClean="0">
                <a:latin typeface="Times New Roman" pitchFamily="18" charset="0"/>
                <a:cs typeface="Times New Roman" pitchFamily="18" charset="0"/>
              </a:rPr>
              <a:t>kVA</a:t>
            </a:r>
            <a:r>
              <a:rPr lang="en-US" dirty="0" smtClean="0">
                <a:latin typeface="Times New Roman" pitchFamily="18" charset="0"/>
                <a:cs typeface="Times New Roman" pitchFamily="18" charset="0"/>
              </a:rPr>
              <a:t>)  ….for delta load</a:t>
            </a:r>
          </a:p>
          <a:p>
            <a:pPr>
              <a:buNone/>
            </a:pPr>
            <a:r>
              <a:rPr lang="en-US" dirty="0" smtClean="0">
                <a:latin typeface="Times New Roman" pitchFamily="18" charset="0"/>
                <a:cs typeface="Times New Roman" pitchFamily="18" charset="0"/>
              </a:rPr>
              <a:t>Total Active Power P = 3 x </a:t>
            </a:r>
            <a:r>
              <a:rPr lang="en-US" dirty="0" err="1" smtClean="0">
                <a:latin typeface="Times New Roman" pitchFamily="18" charset="0"/>
                <a:cs typeface="Times New Roman" pitchFamily="18" charset="0"/>
              </a:rPr>
              <a:t>Vph</a:t>
            </a:r>
            <a:r>
              <a:rPr lang="en-US" dirty="0" smtClean="0">
                <a:latin typeface="Times New Roman" pitchFamily="18" charset="0"/>
                <a:cs typeface="Times New Roman" pitchFamily="18" charset="0"/>
              </a:rPr>
              <a:t> x </a:t>
            </a:r>
            <a:r>
              <a:rPr lang="en-US" dirty="0" err="1" smtClean="0">
                <a:latin typeface="Times New Roman" pitchFamily="18" charset="0"/>
                <a:cs typeface="Times New Roman" pitchFamily="18" charset="0"/>
              </a:rPr>
              <a:t>Iph</a:t>
            </a:r>
            <a:r>
              <a:rPr lang="en-US" dirty="0" smtClean="0">
                <a:latin typeface="Times New Roman" pitchFamily="18" charset="0"/>
                <a:cs typeface="Times New Roman" pitchFamily="18" charset="0"/>
              </a:rPr>
              <a:t> x </a:t>
            </a:r>
            <a:r>
              <a:rPr lang="en-US" dirty="0" err="1" smtClean="0">
                <a:latin typeface="Times New Roman" pitchFamily="18" charset="0"/>
                <a:cs typeface="Times New Roman" pitchFamily="18" charset="0"/>
              </a:rPr>
              <a:t>cos</a:t>
            </a:r>
            <a:r>
              <a:rPr lang="en-US" dirty="0" smtClean="0">
                <a:latin typeface="Times New Roman" pitchFamily="18" charset="0"/>
                <a:cs typeface="Times New Roman" pitchFamily="18" charset="0"/>
              </a:rPr>
              <a:t> ø</a:t>
            </a:r>
          </a:p>
          <a:p>
            <a:pPr>
              <a:buNone/>
            </a:pPr>
            <a:r>
              <a:rPr lang="en-US" dirty="0" smtClean="0">
                <a:latin typeface="Times New Roman" pitchFamily="18" charset="0"/>
                <a:cs typeface="Times New Roman" pitchFamily="18" charset="0"/>
              </a:rPr>
              <a:t>      = 3 V</a:t>
            </a:r>
            <a:r>
              <a:rPr lang="en-US" baseline="-25000" dirty="0" smtClean="0">
                <a:latin typeface="Times New Roman" pitchFamily="18" charset="0"/>
                <a:cs typeface="Times New Roman" pitchFamily="18" charset="0"/>
              </a:rPr>
              <a:t>L</a:t>
            </a:r>
            <a:r>
              <a:rPr lang="en-US" dirty="0" smtClean="0">
                <a:latin typeface="Times New Roman" pitchFamily="18" charset="0"/>
                <a:cs typeface="Times New Roman" pitchFamily="18" charset="0"/>
              </a:rPr>
              <a:t>/√3 x I</a:t>
            </a:r>
            <a:r>
              <a:rPr lang="en-US" baseline="-25000" dirty="0" smtClean="0">
                <a:latin typeface="Times New Roman" pitchFamily="18" charset="0"/>
                <a:cs typeface="Times New Roman" pitchFamily="18" charset="0"/>
              </a:rPr>
              <a:t>L</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cos</a:t>
            </a:r>
            <a:r>
              <a:rPr lang="en-US" dirty="0" smtClean="0">
                <a:latin typeface="Times New Roman" pitchFamily="18" charset="0"/>
                <a:cs typeface="Times New Roman" pitchFamily="18" charset="0"/>
              </a:rPr>
              <a:t> ø</a:t>
            </a:r>
          </a:p>
          <a:p>
            <a:pPr>
              <a:buNone/>
            </a:pPr>
            <a:r>
              <a:rPr lang="en-US" dirty="0" smtClean="0">
                <a:latin typeface="Times New Roman" pitchFamily="18" charset="0"/>
                <a:cs typeface="Times New Roman" pitchFamily="18" charset="0"/>
              </a:rPr>
              <a:t>      = 3 V</a:t>
            </a:r>
            <a:r>
              <a:rPr lang="en-US" baseline="-25000" dirty="0" smtClean="0">
                <a:latin typeface="Times New Roman" pitchFamily="18" charset="0"/>
                <a:cs typeface="Times New Roman" pitchFamily="18" charset="0"/>
              </a:rPr>
              <a:t>L</a:t>
            </a:r>
            <a:r>
              <a:rPr lang="en-US" dirty="0" smtClean="0">
                <a:latin typeface="Times New Roman" pitchFamily="18" charset="0"/>
                <a:cs typeface="Times New Roman" pitchFamily="18" charset="0"/>
              </a:rPr>
              <a:t> x I</a:t>
            </a:r>
            <a:r>
              <a:rPr lang="en-US" baseline="-25000" dirty="0" smtClean="0">
                <a:latin typeface="Times New Roman" pitchFamily="18" charset="0"/>
                <a:cs typeface="Times New Roman" pitchFamily="18" charset="0"/>
              </a:rPr>
              <a:t>L</a:t>
            </a:r>
            <a:r>
              <a:rPr lang="en-US" dirty="0" smtClean="0">
                <a:latin typeface="Times New Roman" pitchFamily="18" charset="0"/>
                <a:cs typeface="Times New Roman" pitchFamily="18" charset="0"/>
              </a:rPr>
              <a:t> /√3 </a:t>
            </a:r>
            <a:r>
              <a:rPr lang="en-US" dirty="0" err="1" smtClean="0">
                <a:latin typeface="Times New Roman" pitchFamily="18" charset="0"/>
                <a:cs typeface="Times New Roman" pitchFamily="18" charset="0"/>
              </a:rPr>
              <a:t>cos</a:t>
            </a:r>
            <a:r>
              <a:rPr lang="en-US" dirty="0" smtClean="0">
                <a:latin typeface="Times New Roman" pitchFamily="18" charset="0"/>
                <a:cs typeface="Times New Roman" pitchFamily="18" charset="0"/>
              </a:rPr>
              <a:t> ø</a:t>
            </a:r>
          </a:p>
          <a:p>
            <a:pPr>
              <a:buNone/>
            </a:pPr>
            <a:r>
              <a:rPr lang="en-US" dirty="0" smtClean="0">
                <a:latin typeface="Times New Roman" pitchFamily="18" charset="0"/>
                <a:cs typeface="Times New Roman" pitchFamily="18" charset="0"/>
              </a:rPr>
              <a:t>∴ P = √3 V</a:t>
            </a:r>
            <a:r>
              <a:rPr lang="en-US" baseline="-25000" dirty="0" smtClean="0">
                <a:latin typeface="Times New Roman" pitchFamily="18" charset="0"/>
                <a:cs typeface="Times New Roman" pitchFamily="18" charset="0"/>
              </a:rPr>
              <a:t>L</a:t>
            </a:r>
            <a:r>
              <a:rPr lang="en-US" dirty="0" smtClean="0">
                <a:latin typeface="Times New Roman" pitchFamily="18" charset="0"/>
                <a:cs typeface="Times New Roman" pitchFamily="18" charset="0"/>
              </a:rPr>
              <a:t> I</a:t>
            </a:r>
            <a:r>
              <a:rPr lang="en-US" baseline="-25000" dirty="0" smtClean="0">
                <a:latin typeface="Times New Roman" pitchFamily="18" charset="0"/>
                <a:cs typeface="Times New Roman" pitchFamily="18" charset="0"/>
              </a:rPr>
              <a:t>L</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cos</a:t>
            </a:r>
            <a:r>
              <a:rPr lang="en-US" dirty="0" smtClean="0">
                <a:latin typeface="Times New Roman" pitchFamily="18" charset="0"/>
                <a:cs typeface="Times New Roman" pitchFamily="18" charset="0"/>
              </a:rPr>
              <a:t> ø watt   ….(star or delta load)</a:t>
            </a:r>
          </a:p>
          <a:p>
            <a:pPr>
              <a:buNone/>
            </a:pPr>
            <a:r>
              <a:rPr lang="en-US" dirty="0" smtClean="0">
                <a:latin typeface="Times New Roman" pitchFamily="18" charset="0"/>
                <a:cs typeface="Times New Roman" pitchFamily="18" charset="0"/>
              </a:rPr>
              <a:t>Total Reactive Power Q = 3 </a:t>
            </a:r>
            <a:r>
              <a:rPr lang="en-US" dirty="0" err="1" smtClean="0">
                <a:latin typeface="Times New Roman" pitchFamily="18" charset="0"/>
                <a:cs typeface="Times New Roman" pitchFamily="18" charset="0"/>
              </a:rPr>
              <a:t>V</a:t>
            </a:r>
            <a:r>
              <a:rPr lang="en-US" baseline="-25000" dirty="0" err="1" smtClean="0">
                <a:latin typeface="Times New Roman" pitchFamily="18" charset="0"/>
                <a:cs typeface="Times New Roman" pitchFamily="18" charset="0"/>
              </a:rPr>
              <a:t>ph</a:t>
            </a:r>
            <a:r>
              <a:rPr lang="en-US" dirty="0" smtClean="0">
                <a:latin typeface="Times New Roman" pitchFamily="18" charset="0"/>
                <a:cs typeface="Times New Roman" pitchFamily="18" charset="0"/>
              </a:rPr>
              <a:t> x </a:t>
            </a:r>
            <a:r>
              <a:rPr lang="en-US" dirty="0" err="1" smtClean="0">
                <a:latin typeface="Times New Roman" pitchFamily="18" charset="0"/>
                <a:cs typeface="Times New Roman" pitchFamily="18" charset="0"/>
              </a:rPr>
              <a:t>I</a:t>
            </a:r>
            <a:r>
              <a:rPr lang="en-US" baseline="-25000" dirty="0" err="1" smtClean="0">
                <a:latin typeface="Times New Roman" pitchFamily="18" charset="0"/>
                <a:cs typeface="Times New Roman" pitchFamily="18" charset="0"/>
              </a:rPr>
              <a:t>ph</a:t>
            </a:r>
            <a:r>
              <a:rPr lang="en-US" dirty="0" smtClean="0">
                <a:latin typeface="Times New Roman" pitchFamily="18" charset="0"/>
                <a:cs typeface="Times New Roman" pitchFamily="18" charset="0"/>
              </a:rPr>
              <a:t> sin ø</a:t>
            </a:r>
          </a:p>
          <a:p>
            <a:pPr>
              <a:buNone/>
            </a:pPr>
            <a:r>
              <a:rPr lang="en-US" dirty="0" smtClean="0">
                <a:latin typeface="Times New Roman" pitchFamily="18" charset="0"/>
                <a:cs typeface="Times New Roman" pitchFamily="18" charset="0"/>
              </a:rPr>
              <a:t>          ∴ Q = 3 V</a:t>
            </a:r>
            <a:r>
              <a:rPr lang="en-US" baseline="-25000" dirty="0" smtClean="0">
                <a:latin typeface="Times New Roman" pitchFamily="18" charset="0"/>
                <a:cs typeface="Times New Roman" pitchFamily="18" charset="0"/>
              </a:rPr>
              <a:t>L</a:t>
            </a:r>
            <a:r>
              <a:rPr lang="en-US" dirty="0" smtClean="0">
                <a:latin typeface="Times New Roman" pitchFamily="18" charset="0"/>
                <a:cs typeface="Times New Roman" pitchFamily="18" charset="0"/>
              </a:rPr>
              <a:t> x I</a:t>
            </a:r>
            <a:r>
              <a:rPr lang="en-US" baseline="-25000" dirty="0" smtClean="0">
                <a:latin typeface="Times New Roman" pitchFamily="18" charset="0"/>
                <a:cs typeface="Times New Roman" pitchFamily="18" charset="0"/>
              </a:rPr>
              <a:t>L</a:t>
            </a:r>
            <a:r>
              <a:rPr lang="en-US" dirty="0" smtClean="0">
                <a:latin typeface="Times New Roman" pitchFamily="18" charset="0"/>
                <a:cs typeface="Times New Roman" pitchFamily="18" charset="0"/>
              </a:rPr>
              <a:t> sin ø VAR or </a:t>
            </a:r>
            <a:r>
              <a:rPr lang="en-US" dirty="0" err="1" smtClean="0">
                <a:latin typeface="Times New Roman" pitchFamily="18" charset="0"/>
                <a:cs typeface="Times New Roman" pitchFamily="18" charset="0"/>
              </a:rPr>
              <a:t>kVAR</a:t>
            </a: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….(star or delta load)</a:t>
            </a:r>
            <a:endParaRPr lang="en-US" dirty="0">
              <a:latin typeface="Times New Roman" pitchFamily="18" charset="0"/>
              <a:cs typeface="Times New Roman" pitchFamily="18" charset="0"/>
            </a:endParaRP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Continued….</a:t>
            </a: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latin typeface="Times New Roman" pitchFamily="18" charset="0"/>
                <a:cs typeface="Times New Roman" pitchFamily="18" charset="0"/>
              </a:rPr>
              <a:t>Power Triangle:</a:t>
            </a:r>
          </a:p>
          <a:p>
            <a:pPr>
              <a:buFont typeface="Wingdings" pitchFamily="2" charset="2"/>
              <a:buChar char="Ø"/>
            </a:pPr>
            <a:r>
              <a:rPr lang="en-US" dirty="0" smtClean="0">
                <a:latin typeface="Times New Roman" pitchFamily="18" charset="0"/>
                <a:cs typeface="Times New Roman" pitchFamily="18" charset="0"/>
              </a:rPr>
              <a:t>fig,.(1)shows the power triangle for a 3-phase system.</a:t>
            </a:r>
          </a:p>
          <a:p>
            <a:pPr marL="4916488" indent="-4691063">
              <a:buNone/>
              <a:tabLst>
                <a:tab pos="165100" algn="l"/>
              </a:tabLst>
            </a:pPr>
            <a:r>
              <a:rPr lang="en-US" dirty="0" smtClean="0">
                <a:latin typeface="Times New Roman" pitchFamily="18" charset="0"/>
                <a:cs typeface="Times New Roman" pitchFamily="18" charset="0"/>
              </a:rPr>
              <a:t>     (Apparent Power) = [(Active power)</a:t>
            </a:r>
            <a:r>
              <a:rPr lang="en-US" baseline="30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                  (Reactive Power)</a:t>
            </a:r>
            <a:r>
              <a:rPr lang="en-US" baseline="30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a:t>
            </a:r>
          </a:p>
          <a:p>
            <a:pPr marL="4916488" indent="-4691063">
              <a:buNone/>
              <a:tabLst>
                <a:tab pos="165100" algn="l"/>
              </a:tabLst>
            </a:pPr>
            <a:r>
              <a:rPr lang="en-US" dirty="0" smtClean="0">
                <a:latin typeface="Times New Roman" pitchFamily="18" charset="0"/>
                <a:cs typeface="Times New Roman" pitchFamily="18" charset="0"/>
              </a:rPr>
              <a:t>       S = √P</a:t>
            </a:r>
            <a:r>
              <a:rPr lang="en-US" baseline="30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+Q2</a:t>
            </a:r>
          </a:p>
          <a:p>
            <a:pPr marL="0" indent="225425">
              <a:tabLst>
                <a:tab pos="120650" algn="l"/>
              </a:tabLst>
            </a:pPr>
            <a:r>
              <a:rPr lang="en-US" b="1" dirty="0" smtClean="0">
                <a:latin typeface="Times New Roman" pitchFamily="18" charset="0"/>
                <a:cs typeface="Times New Roman" pitchFamily="18" charset="0"/>
              </a:rPr>
              <a:t>Power Factor:</a:t>
            </a:r>
          </a:p>
          <a:p>
            <a:pPr marL="0" indent="225425">
              <a:buNone/>
              <a:tabLst>
                <a:tab pos="120650" algn="l"/>
              </a:tabLst>
            </a:pPr>
            <a:r>
              <a:rPr lang="en-US" dirty="0" smtClean="0">
                <a:latin typeface="Times New Roman" pitchFamily="18" charset="0"/>
                <a:cs typeface="Times New Roman" pitchFamily="18" charset="0"/>
              </a:rPr>
              <a:t>	the overall power factor of a three phase system is defined as the cosine of the angle between the phase voltage and phase current.</a:t>
            </a:r>
          </a:p>
          <a:p>
            <a:pPr marL="4916488" indent="-4691063">
              <a:buNone/>
              <a:tabLst>
                <a:tab pos="165100" algn="l"/>
              </a:tabLst>
            </a:pPr>
            <a:endParaRPr lang="en-US" dirty="0"/>
          </a:p>
        </p:txBody>
      </p:sp>
      <p:cxnSp>
        <p:nvCxnSpPr>
          <p:cNvPr id="6" name="Straight Connector 5"/>
          <p:cNvCxnSpPr/>
          <p:nvPr/>
        </p:nvCxnSpPr>
        <p:spPr>
          <a:xfrm>
            <a:off x="2209800" y="3657600"/>
            <a:ext cx="1066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Continued….</a:t>
            </a:r>
            <a:endParaRPr lang="en-US" dirty="0"/>
          </a:p>
        </p:txBody>
      </p:sp>
      <p:pic>
        <p:nvPicPr>
          <p:cNvPr id="4" name="Content Placeholder 3" descr="power triangle.jpg"/>
          <p:cNvPicPr>
            <a:picLocks noGrp="1" noChangeAspect="1"/>
          </p:cNvPicPr>
          <p:nvPr>
            <p:ph idx="1"/>
          </p:nvPr>
        </p:nvPicPr>
        <p:blipFill>
          <a:blip r:embed="rId2" cstate="print"/>
          <a:stretch>
            <a:fillRect/>
          </a:stretch>
        </p:blipFill>
        <p:spPr>
          <a:xfrm>
            <a:off x="1714500" y="1972469"/>
            <a:ext cx="5715000" cy="3781425"/>
          </a:xfrm>
          <a:prstGeom prst="rect">
            <a:avLst/>
          </a:prstGeom>
        </p:spPr>
      </p:pic>
      <p:sp>
        <p:nvSpPr>
          <p:cNvPr id="5" name="TextBox 4"/>
          <p:cNvSpPr txBox="1"/>
          <p:nvPr/>
        </p:nvSpPr>
        <p:spPr>
          <a:xfrm>
            <a:off x="1295400" y="6019800"/>
            <a:ext cx="6172200" cy="369332"/>
          </a:xfrm>
          <a:prstGeom prst="rect">
            <a:avLst/>
          </a:prstGeom>
          <a:noFill/>
        </p:spPr>
        <p:txBody>
          <a:bodyPr wrap="square" rtlCol="0">
            <a:spAutoFit/>
          </a:bodyPr>
          <a:lstStyle/>
          <a:p>
            <a:pPr algn="ctr"/>
            <a:r>
              <a:rPr lang="en-US" b="1" dirty="0" smtClean="0">
                <a:latin typeface="Times New Roman" pitchFamily="18" charset="0"/>
                <a:cs typeface="Times New Roman" pitchFamily="18" charset="0"/>
              </a:rPr>
              <a:t>Fig.(1): power triangle for a three phase system</a:t>
            </a:r>
            <a:endParaRPr lang="en-US" b="1" dirty="0">
              <a:latin typeface="Times New Roman" pitchFamily="18" charset="0"/>
              <a:cs typeface="Times New Roman" pitchFamily="18" charset="0"/>
            </a:endParaRP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Times New Roman" pitchFamily="18" charset="0"/>
                <a:cs typeface="Times New Roman" pitchFamily="18" charset="0"/>
              </a:rPr>
              <a:t>Comparison of star &amp; delta connection</a:t>
            </a:r>
            <a:endParaRPr lang="en-US" b="1" dirty="0">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nvPr>
        </p:nvGraphicFramePr>
        <p:xfrm>
          <a:off x="457200" y="1600200"/>
          <a:ext cx="8229600" cy="4297680"/>
        </p:xfrm>
        <a:graphic>
          <a:graphicData uri="http://schemas.openxmlformats.org/drawingml/2006/table">
            <a:tbl>
              <a:tblPr firstRow="1" bandRow="1">
                <a:tableStyleId>{5C22544A-7EE6-4342-B048-85BDC9FD1C3A}</a:tableStyleId>
              </a:tblPr>
              <a:tblGrid>
                <a:gridCol w="533400"/>
                <a:gridCol w="2590800"/>
                <a:gridCol w="2590800"/>
                <a:gridCol w="2514600"/>
              </a:tblGrid>
              <a:tr h="370840">
                <a:tc>
                  <a:txBody>
                    <a:bodyPr/>
                    <a:lstStyle/>
                    <a:p>
                      <a:pPr algn="ctr"/>
                      <a:r>
                        <a:rPr lang="en-US" sz="2000" b="1" dirty="0" err="1" smtClean="0">
                          <a:latin typeface="Times New Roman" pitchFamily="18" charset="0"/>
                          <a:cs typeface="Times New Roman" pitchFamily="18" charset="0"/>
                        </a:rPr>
                        <a:t>Sr.No</a:t>
                      </a:r>
                      <a:r>
                        <a:rPr lang="en-US" sz="2000" b="1" dirty="0" smtClean="0">
                          <a:latin typeface="Times New Roman" pitchFamily="18" charset="0"/>
                          <a:cs typeface="Times New Roman" pitchFamily="18" charset="0"/>
                        </a:rPr>
                        <a:t>.</a:t>
                      </a:r>
                      <a:endParaRPr lang="en-US" sz="2000" b="1" dirty="0">
                        <a:latin typeface="Times New Roman" pitchFamily="18" charset="0"/>
                        <a:cs typeface="Times New Roman" pitchFamily="18" charset="0"/>
                      </a:endParaRPr>
                    </a:p>
                  </a:txBody>
                  <a:tcPr/>
                </a:tc>
                <a:tc>
                  <a:txBody>
                    <a:bodyPr/>
                    <a:lstStyle/>
                    <a:p>
                      <a:pPr algn="ctr"/>
                      <a:r>
                        <a:rPr lang="en-US" sz="2000" b="1" dirty="0" smtClean="0">
                          <a:latin typeface="Times New Roman" pitchFamily="18" charset="0"/>
                          <a:cs typeface="Times New Roman" pitchFamily="18" charset="0"/>
                        </a:rPr>
                        <a:t>Parameter</a:t>
                      </a:r>
                      <a:endParaRPr lang="en-US" sz="2000" b="1" dirty="0">
                        <a:latin typeface="Times New Roman" pitchFamily="18" charset="0"/>
                        <a:cs typeface="Times New Roman" pitchFamily="18" charset="0"/>
                      </a:endParaRPr>
                    </a:p>
                  </a:txBody>
                  <a:tcPr/>
                </a:tc>
                <a:tc>
                  <a:txBody>
                    <a:bodyPr/>
                    <a:lstStyle/>
                    <a:p>
                      <a:pPr algn="ctr"/>
                      <a:r>
                        <a:rPr lang="en-US" sz="2000" b="1" dirty="0" smtClean="0">
                          <a:latin typeface="Times New Roman" pitchFamily="18" charset="0"/>
                          <a:cs typeface="Times New Roman" pitchFamily="18" charset="0"/>
                        </a:rPr>
                        <a:t>Star</a:t>
                      </a:r>
                      <a:r>
                        <a:rPr lang="en-US" sz="2000" b="1" baseline="0" dirty="0" smtClean="0">
                          <a:latin typeface="Times New Roman" pitchFamily="18" charset="0"/>
                          <a:cs typeface="Times New Roman" pitchFamily="18" charset="0"/>
                        </a:rPr>
                        <a:t> connection</a:t>
                      </a:r>
                      <a:endParaRPr lang="en-US" sz="2000" b="1" dirty="0">
                        <a:latin typeface="Times New Roman" pitchFamily="18" charset="0"/>
                        <a:cs typeface="Times New Roman" pitchFamily="18" charset="0"/>
                      </a:endParaRPr>
                    </a:p>
                  </a:txBody>
                  <a:tcPr/>
                </a:tc>
                <a:tc>
                  <a:txBody>
                    <a:bodyPr/>
                    <a:lstStyle/>
                    <a:p>
                      <a:pPr algn="ctr"/>
                      <a:r>
                        <a:rPr lang="en-US" sz="2000" b="1" dirty="0" smtClean="0">
                          <a:latin typeface="Times New Roman" pitchFamily="18" charset="0"/>
                          <a:cs typeface="Times New Roman" pitchFamily="18" charset="0"/>
                        </a:rPr>
                        <a:t>Delta connection</a:t>
                      </a:r>
                      <a:endParaRPr lang="en-US" sz="2000" b="1" dirty="0">
                        <a:latin typeface="Times New Roman" pitchFamily="18" charset="0"/>
                        <a:cs typeface="Times New Roman" pitchFamily="18" charset="0"/>
                      </a:endParaRPr>
                    </a:p>
                  </a:txBody>
                  <a:tcPr/>
                </a:tc>
              </a:tr>
              <a:tr h="370840">
                <a:tc>
                  <a:txBody>
                    <a:bodyPr/>
                    <a:lstStyle/>
                    <a:p>
                      <a:r>
                        <a:rPr lang="en-US" sz="2000" dirty="0" smtClean="0">
                          <a:latin typeface="Times New Roman" pitchFamily="18" charset="0"/>
                          <a:cs typeface="Times New Roman" pitchFamily="18" charset="0"/>
                        </a:rPr>
                        <a:t>1.</a:t>
                      </a:r>
                      <a:endParaRPr lang="en-US" sz="2000" dirty="0">
                        <a:latin typeface="Times New Roman" pitchFamily="18" charset="0"/>
                        <a:cs typeface="Times New Roman" pitchFamily="18" charset="0"/>
                      </a:endParaRPr>
                    </a:p>
                  </a:txBody>
                  <a:tcPr/>
                </a:tc>
                <a:tc>
                  <a:txBody>
                    <a:bodyPr/>
                    <a:lstStyle/>
                    <a:p>
                      <a:r>
                        <a:rPr lang="en-US" sz="2000" dirty="0" smtClean="0">
                          <a:latin typeface="Times New Roman" pitchFamily="18" charset="0"/>
                          <a:cs typeface="Times New Roman" pitchFamily="18" charset="0"/>
                        </a:rPr>
                        <a:t>Connection</a:t>
                      </a:r>
                      <a:endParaRPr lang="en-US" sz="2000" dirty="0">
                        <a:latin typeface="Times New Roman" pitchFamily="18" charset="0"/>
                        <a:cs typeface="Times New Roman" pitchFamily="18" charset="0"/>
                      </a:endParaRPr>
                    </a:p>
                  </a:txBody>
                  <a:tcPr/>
                </a:tc>
                <a:tc>
                  <a:txBody>
                    <a:bodyPr/>
                    <a:lstStyle/>
                    <a:p>
                      <a:r>
                        <a:rPr lang="en-US" sz="2000" dirty="0" smtClean="0">
                          <a:latin typeface="Times New Roman" pitchFamily="18" charset="0"/>
                          <a:cs typeface="Times New Roman" pitchFamily="18" charset="0"/>
                        </a:rPr>
                        <a:t>See fig.(a)</a:t>
                      </a:r>
                      <a:endParaRPr lang="en-US" sz="2000" dirty="0">
                        <a:latin typeface="Times New Roman" pitchFamily="18" charset="0"/>
                        <a:cs typeface="Times New Roman" pitchFamily="18" charset="0"/>
                      </a:endParaRPr>
                    </a:p>
                  </a:txBody>
                  <a:tcPr/>
                </a:tc>
                <a:tc>
                  <a:txBody>
                    <a:bodyPr/>
                    <a:lstStyle/>
                    <a:p>
                      <a:r>
                        <a:rPr lang="en-US" sz="2000" dirty="0" smtClean="0">
                          <a:latin typeface="Times New Roman" pitchFamily="18" charset="0"/>
                          <a:cs typeface="Times New Roman" pitchFamily="18" charset="0"/>
                        </a:rPr>
                        <a:t>See fig.(b)</a:t>
                      </a:r>
                      <a:endParaRPr lang="en-US" sz="2000" dirty="0">
                        <a:latin typeface="Times New Roman" pitchFamily="18" charset="0"/>
                        <a:cs typeface="Times New Roman" pitchFamily="18" charset="0"/>
                      </a:endParaRPr>
                    </a:p>
                  </a:txBody>
                  <a:tcPr/>
                </a:tc>
              </a:tr>
              <a:tr h="370840">
                <a:tc>
                  <a:txBody>
                    <a:bodyPr/>
                    <a:lstStyle/>
                    <a:p>
                      <a:r>
                        <a:rPr lang="en-US" sz="2000" dirty="0" smtClean="0">
                          <a:latin typeface="Times New Roman" pitchFamily="18" charset="0"/>
                          <a:cs typeface="Times New Roman" pitchFamily="18" charset="0"/>
                        </a:rPr>
                        <a:t>2.</a:t>
                      </a:r>
                      <a:endParaRPr lang="en-US" sz="2000" dirty="0">
                        <a:latin typeface="Times New Roman" pitchFamily="18" charset="0"/>
                        <a:cs typeface="Times New Roman" pitchFamily="18" charset="0"/>
                      </a:endParaRPr>
                    </a:p>
                  </a:txBody>
                  <a:tcPr/>
                </a:tc>
                <a:tc>
                  <a:txBody>
                    <a:bodyPr/>
                    <a:lstStyle/>
                    <a:p>
                      <a:r>
                        <a:rPr lang="en-US" sz="2000" dirty="0" smtClean="0">
                          <a:latin typeface="Times New Roman" pitchFamily="18" charset="0"/>
                          <a:cs typeface="Times New Roman" pitchFamily="18" charset="0"/>
                        </a:rPr>
                        <a:t>Neutral point</a:t>
                      </a:r>
                      <a:endParaRPr lang="en-US" sz="2000" dirty="0">
                        <a:latin typeface="Times New Roman" pitchFamily="18" charset="0"/>
                        <a:cs typeface="Times New Roman" pitchFamily="18" charset="0"/>
                      </a:endParaRPr>
                    </a:p>
                  </a:txBody>
                  <a:tcPr/>
                </a:tc>
                <a:tc>
                  <a:txBody>
                    <a:bodyPr/>
                    <a:lstStyle/>
                    <a:p>
                      <a:r>
                        <a:rPr lang="en-US" sz="2000" dirty="0" smtClean="0">
                          <a:latin typeface="Times New Roman" pitchFamily="18" charset="0"/>
                          <a:cs typeface="Times New Roman" pitchFamily="18" charset="0"/>
                        </a:rPr>
                        <a:t>Present</a:t>
                      </a:r>
                      <a:endParaRPr lang="en-US" sz="2000" dirty="0">
                        <a:latin typeface="Times New Roman" pitchFamily="18" charset="0"/>
                        <a:cs typeface="Times New Roman" pitchFamily="18" charset="0"/>
                      </a:endParaRPr>
                    </a:p>
                  </a:txBody>
                  <a:tcPr/>
                </a:tc>
                <a:tc>
                  <a:txBody>
                    <a:bodyPr/>
                    <a:lstStyle/>
                    <a:p>
                      <a:r>
                        <a:rPr lang="en-US" sz="2000" dirty="0" smtClean="0">
                          <a:latin typeface="Times New Roman" pitchFamily="18" charset="0"/>
                          <a:cs typeface="Times New Roman" pitchFamily="18" charset="0"/>
                        </a:rPr>
                        <a:t>Absent</a:t>
                      </a:r>
                      <a:endParaRPr lang="en-US" sz="2000" dirty="0">
                        <a:latin typeface="Times New Roman" pitchFamily="18" charset="0"/>
                        <a:cs typeface="Times New Roman" pitchFamily="18" charset="0"/>
                      </a:endParaRPr>
                    </a:p>
                  </a:txBody>
                  <a:tcPr/>
                </a:tc>
              </a:tr>
              <a:tr h="370840">
                <a:tc>
                  <a:txBody>
                    <a:bodyPr/>
                    <a:lstStyle/>
                    <a:p>
                      <a:r>
                        <a:rPr lang="en-US" sz="2000" dirty="0" smtClean="0">
                          <a:latin typeface="Times New Roman" pitchFamily="18" charset="0"/>
                          <a:cs typeface="Times New Roman" pitchFamily="18" charset="0"/>
                        </a:rPr>
                        <a:t>3.</a:t>
                      </a:r>
                      <a:endParaRPr lang="en-US" sz="2000" dirty="0">
                        <a:latin typeface="Times New Roman" pitchFamily="18" charset="0"/>
                        <a:cs typeface="Times New Roman" pitchFamily="18" charset="0"/>
                      </a:endParaRPr>
                    </a:p>
                  </a:txBody>
                  <a:tcPr/>
                </a:tc>
                <a:tc>
                  <a:txBody>
                    <a:bodyPr/>
                    <a:lstStyle/>
                    <a:p>
                      <a:r>
                        <a:rPr lang="en-US" sz="2000" dirty="0" smtClean="0">
                          <a:latin typeface="Times New Roman" pitchFamily="18" charset="0"/>
                          <a:cs typeface="Times New Roman" pitchFamily="18" charset="0"/>
                        </a:rPr>
                        <a:t>Relation between phase and line voltages</a:t>
                      </a:r>
                      <a:endParaRPr lang="en-US" sz="2000" dirty="0">
                        <a:latin typeface="Times New Roman" pitchFamily="18" charset="0"/>
                        <a:cs typeface="Times New Roman" pitchFamily="18" charset="0"/>
                      </a:endParaRPr>
                    </a:p>
                  </a:txBody>
                  <a:tcPr/>
                </a:tc>
                <a:tc>
                  <a:txBody>
                    <a:bodyPr/>
                    <a:lstStyle/>
                    <a:p>
                      <a:r>
                        <a:rPr lang="en-US" sz="2000" dirty="0" smtClean="0">
                          <a:latin typeface="Times New Roman" pitchFamily="18" charset="0"/>
                          <a:cs typeface="Times New Roman" pitchFamily="18" charset="0"/>
                        </a:rPr>
                        <a:t>V</a:t>
                      </a:r>
                      <a:r>
                        <a:rPr lang="en-US" sz="2000" baseline="-25000" dirty="0" smtClean="0">
                          <a:latin typeface="Times New Roman" pitchFamily="18" charset="0"/>
                          <a:cs typeface="Times New Roman" pitchFamily="18" charset="0"/>
                        </a:rPr>
                        <a:t>L</a:t>
                      </a:r>
                      <a:r>
                        <a:rPr lang="en-US" sz="2000" baseline="0" dirty="0" smtClean="0">
                          <a:latin typeface="Times New Roman" pitchFamily="18" charset="0"/>
                          <a:cs typeface="Times New Roman" pitchFamily="18" charset="0"/>
                        </a:rPr>
                        <a:t> = </a:t>
                      </a:r>
                      <a:r>
                        <a:rPr lang="en-US" sz="2000" dirty="0" smtClean="0">
                          <a:latin typeface="Times New Roman" pitchFamily="18" charset="0"/>
                          <a:cs typeface="Times New Roman" pitchFamily="18" charset="0"/>
                        </a:rPr>
                        <a:t>√3 </a:t>
                      </a:r>
                      <a:r>
                        <a:rPr lang="en-US" sz="2000" dirty="0" err="1" smtClean="0">
                          <a:latin typeface="Times New Roman" pitchFamily="18" charset="0"/>
                          <a:cs typeface="Times New Roman" pitchFamily="18" charset="0"/>
                        </a:rPr>
                        <a:t>V</a:t>
                      </a:r>
                      <a:r>
                        <a:rPr lang="en-US" sz="2000" baseline="-25000" dirty="0" err="1" smtClean="0">
                          <a:latin typeface="Times New Roman" pitchFamily="18" charset="0"/>
                          <a:cs typeface="Times New Roman" pitchFamily="18" charset="0"/>
                        </a:rPr>
                        <a:t>ph</a:t>
                      </a:r>
                      <a:endParaRPr lang="en-US" sz="2000" baseline="-25000" dirty="0">
                        <a:latin typeface="Times New Roman" pitchFamily="18" charset="0"/>
                        <a:cs typeface="Times New Roman" pitchFamily="18" charset="0"/>
                      </a:endParaRPr>
                    </a:p>
                  </a:txBody>
                  <a:tcPr/>
                </a:tc>
                <a:tc>
                  <a:txBody>
                    <a:bodyPr/>
                    <a:lstStyle/>
                    <a:p>
                      <a:r>
                        <a:rPr lang="en-US" sz="2000" dirty="0" smtClean="0">
                          <a:latin typeface="Times New Roman" pitchFamily="18" charset="0"/>
                          <a:cs typeface="Times New Roman" pitchFamily="18" charset="0"/>
                        </a:rPr>
                        <a:t>V</a:t>
                      </a:r>
                      <a:r>
                        <a:rPr lang="en-US" sz="2000" baseline="-25000" dirty="0" smtClean="0">
                          <a:latin typeface="Times New Roman" pitchFamily="18" charset="0"/>
                          <a:cs typeface="Times New Roman" pitchFamily="18" charset="0"/>
                        </a:rPr>
                        <a:t>L </a:t>
                      </a:r>
                      <a:r>
                        <a:rPr lang="en-US" sz="2000" dirty="0" smtClean="0">
                          <a:latin typeface="Times New Roman" pitchFamily="18" charset="0"/>
                          <a:cs typeface="Times New Roman" pitchFamily="18" charset="0"/>
                        </a:rPr>
                        <a:t>=</a:t>
                      </a:r>
                      <a:r>
                        <a:rPr lang="en-US" sz="2000" dirty="0" err="1" smtClean="0">
                          <a:latin typeface="Times New Roman" pitchFamily="18" charset="0"/>
                          <a:cs typeface="Times New Roman" pitchFamily="18" charset="0"/>
                        </a:rPr>
                        <a:t>V</a:t>
                      </a:r>
                      <a:r>
                        <a:rPr lang="en-US" sz="2000" baseline="-25000" dirty="0" err="1" smtClean="0">
                          <a:latin typeface="Times New Roman" pitchFamily="18" charset="0"/>
                          <a:cs typeface="Times New Roman" pitchFamily="18" charset="0"/>
                        </a:rPr>
                        <a:t>ph</a:t>
                      </a:r>
                      <a:endParaRPr lang="en-US" sz="2000" baseline="-25000" dirty="0">
                        <a:latin typeface="Times New Roman" pitchFamily="18" charset="0"/>
                        <a:cs typeface="Times New Roman" pitchFamily="18" charset="0"/>
                      </a:endParaRPr>
                    </a:p>
                  </a:txBody>
                  <a:tcPr/>
                </a:tc>
              </a:tr>
              <a:tr h="370840">
                <a:tc>
                  <a:txBody>
                    <a:bodyPr/>
                    <a:lstStyle/>
                    <a:p>
                      <a:r>
                        <a:rPr lang="en-US" sz="2000" dirty="0" smtClean="0">
                          <a:latin typeface="Times New Roman" pitchFamily="18" charset="0"/>
                          <a:cs typeface="Times New Roman" pitchFamily="18" charset="0"/>
                        </a:rPr>
                        <a:t>4.</a:t>
                      </a:r>
                      <a:endParaRPr lang="en-US" sz="2000" dirty="0">
                        <a:latin typeface="Times New Roman" pitchFamily="18" charset="0"/>
                        <a:cs typeface="Times New Roman" pitchFamily="18" charset="0"/>
                      </a:endParaRPr>
                    </a:p>
                  </a:txBody>
                  <a:tcPr/>
                </a:tc>
                <a:tc>
                  <a:txBody>
                    <a:bodyPr/>
                    <a:lstStyle/>
                    <a:p>
                      <a:r>
                        <a:rPr lang="en-US" sz="2000" dirty="0" smtClean="0">
                          <a:latin typeface="Times New Roman" pitchFamily="18" charset="0"/>
                          <a:cs typeface="Times New Roman" pitchFamily="18" charset="0"/>
                        </a:rPr>
                        <a:t>Relation between phase and line currents</a:t>
                      </a:r>
                      <a:endParaRPr lang="en-US" sz="2000" dirty="0">
                        <a:latin typeface="Times New Roman" pitchFamily="18" charset="0"/>
                        <a:cs typeface="Times New Roman" pitchFamily="18" charset="0"/>
                      </a:endParaRPr>
                    </a:p>
                  </a:txBody>
                  <a:tcPr/>
                </a:tc>
                <a:tc>
                  <a:txBody>
                    <a:bodyPr/>
                    <a:lstStyle/>
                    <a:p>
                      <a:r>
                        <a:rPr lang="en-US" sz="2000" dirty="0" smtClean="0">
                          <a:latin typeface="Times New Roman" pitchFamily="18" charset="0"/>
                          <a:cs typeface="Times New Roman" pitchFamily="18" charset="0"/>
                        </a:rPr>
                        <a:t>I</a:t>
                      </a:r>
                      <a:r>
                        <a:rPr lang="en-US" sz="2000" baseline="-25000" dirty="0" smtClean="0">
                          <a:latin typeface="Times New Roman" pitchFamily="18" charset="0"/>
                          <a:cs typeface="Times New Roman" pitchFamily="18" charset="0"/>
                        </a:rPr>
                        <a:t>L</a:t>
                      </a:r>
                      <a:r>
                        <a:rPr lang="en-US" sz="2000" dirty="0" smtClean="0">
                          <a:latin typeface="Times New Roman" pitchFamily="18" charset="0"/>
                          <a:cs typeface="Times New Roman" pitchFamily="18" charset="0"/>
                        </a:rPr>
                        <a:t> = </a:t>
                      </a:r>
                      <a:r>
                        <a:rPr lang="en-US" sz="2000" dirty="0" err="1" smtClean="0">
                          <a:latin typeface="Times New Roman" pitchFamily="18" charset="0"/>
                          <a:cs typeface="Times New Roman" pitchFamily="18" charset="0"/>
                        </a:rPr>
                        <a:t>I</a:t>
                      </a:r>
                      <a:r>
                        <a:rPr lang="en-US" sz="2000" baseline="-25000" dirty="0" err="1" smtClean="0">
                          <a:latin typeface="Times New Roman" pitchFamily="18" charset="0"/>
                          <a:cs typeface="Times New Roman" pitchFamily="18" charset="0"/>
                        </a:rPr>
                        <a:t>ph</a:t>
                      </a:r>
                      <a:endParaRPr lang="en-US" sz="2000" baseline="-25000" dirty="0">
                        <a:latin typeface="Times New Roman" pitchFamily="18" charset="0"/>
                        <a:cs typeface="Times New Roman" pitchFamily="18" charset="0"/>
                      </a:endParaRPr>
                    </a:p>
                  </a:txBody>
                  <a:tcPr/>
                </a:tc>
                <a:tc>
                  <a:txBody>
                    <a:bodyPr/>
                    <a:lstStyle/>
                    <a:p>
                      <a:r>
                        <a:rPr lang="en-US" sz="2000" dirty="0" smtClean="0">
                          <a:latin typeface="Times New Roman" pitchFamily="18" charset="0"/>
                          <a:cs typeface="Times New Roman" pitchFamily="18" charset="0"/>
                        </a:rPr>
                        <a:t>I</a:t>
                      </a:r>
                      <a:r>
                        <a:rPr lang="en-US" sz="2000" baseline="-25000" dirty="0" smtClean="0">
                          <a:latin typeface="Times New Roman" pitchFamily="18" charset="0"/>
                          <a:cs typeface="Times New Roman" pitchFamily="18" charset="0"/>
                        </a:rPr>
                        <a:t>L</a:t>
                      </a:r>
                      <a:r>
                        <a:rPr lang="en-US" sz="2000" dirty="0" smtClean="0">
                          <a:latin typeface="Times New Roman" pitchFamily="18" charset="0"/>
                          <a:cs typeface="Times New Roman" pitchFamily="18" charset="0"/>
                        </a:rPr>
                        <a:t> = √3 </a:t>
                      </a:r>
                      <a:r>
                        <a:rPr lang="en-US" sz="2000" dirty="0" err="1" smtClean="0">
                          <a:latin typeface="Times New Roman" pitchFamily="18" charset="0"/>
                          <a:cs typeface="Times New Roman" pitchFamily="18" charset="0"/>
                        </a:rPr>
                        <a:t>I</a:t>
                      </a:r>
                      <a:r>
                        <a:rPr lang="en-US" sz="2000" baseline="-25000" dirty="0" err="1" smtClean="0">
                          <a:latin typeface="Times New Roman" pitchFamily="18" charset="0"/>
                          <a:cs typeface="Times New Roman" pitchFamily="18" charset="0"/>
                        </a:rPr>
                        <a:t>ph</a:t>
                      </a:r>
                      <a:endParaRPr lang="en-US" sz="2000" baseline="-25000" dirty="0">
                        <a:latin typeface="Times New Roman" pitchFamily="18" charset="0"/>
                        <a:cs typeface="Times New Roman" pitchFamily="18" charset="0"/>
                      </a:endParaRPr>
                    </a:p>
                  </a:txBody>
                  <a:tcPr/>
                </a:tc>
              </a:tr>
              <a:tr h="370840">
                <a:tc>
                  <a:txBody>
                    <a:bodyPr/>
                    <a:lstStyle/>
                    <a:p>
                      <a:r>
                        <a:rPr lang="en-US" sz="2000" dirty="0" smtClean="0">
                          <a:latin typeface="Times New Roman" pitchFamily="18" charset="0"/>
                          <a:cs typeface="Times New Roman" pitchFamily="18" charset="0"/>
                        </a:rPr>
                        <a:t>5.</a:t>
                      </a:r>
                      <a:endParaRPr lang="en-US" sz="2000" dirty="0">
                        <a:latin typeface="Times New Roman" pitchFamily="18" charset="0"/>
                        <a:cs typeface="Times New Roman" pitchFamily="18" charset="0"/>
                      </a:endParaRPr>
                    </a:p>
                  </a:txBody>
                  <a:tcPr/>
                </a:tc>
                <a:tc>
                  <a:txBody>
                    <a:bodyPr/>
                    <a:lstStyle/>
                    <a:p>
                      <a:r>
                        <a:rPr lang="en-US" sz="2000" dirty="0" smtClean="0">
                          <a:latin typeface="Times New Roman" pitchFamily="18" charset="0"/>
                          <a:cs typeface="Times New Roman" pitchFamily="18" charset="0"/>
                        </a:rPr>
                        <a:t>Total active power</a:t>
                      </a:r>
                      <a:endParaRPr lang="en-US" sz="2000" dirty="0">
                        <a:latin typeface="Times New Roman" pitchFamily="18" charset="0"/>
                        <a:cs typeface="Times New Roman" pitchFamily="18" charset="0"/>
                      </a:endParaRPr>
                    </a:p>
                  </a:txBody>
                  <a:tcPr/>
                </a:tc>
                <a:tc>
                  <a:txBody>
                    <a:bodyPr/>
                    <a:lstStyle/>
                    <a:p>
                      <a:r>
                        <a:rPr lang="en-US" sz="2000" dirty="0" smtClean="0">
                          <a:latin typeface="Times New Roman" pitchFamily="18" charset="0"/>
                          <a:cs typeface="Times New Roman" pitchFamily="18" charset="0"/>
                        </a:rPr>
                        <a:t>P = √3 V</a:t>
                      </a:r>
                      <a:r>
                        <a:rPr lang="en-US" sz="2000" baseline="-25000" dirty="0" smtClean="0">
                          <a:latin typeface="Times New Roman" pitchFamily="18" charset="0"/>
                          <a:cs typeface="Times New Roman" pitchFamily="18" charset="0"/>
                        </a:rPr>
                        <a:t>L</a:t>
                      </a:r>
                      <a:r>
                        <a:rPr lang="en-US" sz="2000" dirty="0" smtClean="0">
                          <a:latin typeface="Times New Roman" pitchFamily="18" charset="0"/>
                          <a:cs typeface="Times New Roman" pitchFamily="18" charset="0"/>
                        </a:rPr>
                        <a:t> I</a:t>
                      </a:r>
                      <a:r>
                        <a:rPr lang="en-US" sz="2000" baseline="-25000" dirty="0" smtClean="0">
                          <a:latin typeface="Times New Roman" pitchFamily="18" charset="0"/>
                          <a:cs typeface="Times New Roman" pitchFamily="18" charset="0"/>
                        </a:rPr>
                        <a:t>L</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cos</a:t>
                      </a:r>
                      <a:r>
                        <a:rPr lang="en-US" sz="2000" dirty="0" smtClean="0">
                          <a:latin typeface="Times New Roman" pitchFamily="18" charset="0"/>
                          <a:cs typeface="Times New Roman" pitchFamily="18" charset="0"/>
                        </a:rPr>
                        <a:t> ø</a:t>
                      </a:r>
                      <a:endParaRPr lang="en-US" sz="200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latin typeface="Times New Roman" pitchFamily="18" charset="0"/>
                          <a:cs typeface="Times New Roman" pitchFamily="18" charset="0"/>
                        </a:rPr>
                        <a:t>P = √3 V</a:t>
                      </a:r>
                      <a:r>
                        <a:rPr lang="en-US" sz="2000" baseline="-25000" dirty="0" smtClean="0">
                          <a:latin typeface="Times New Roman" pitchFamily="18" charset="0"/>
                          <a:cs typeface="Times New Roman" pitchFamily="18" charset="0"/>
                        </a:rPr>
                        <a:t>L</a:t>
                      </a:r>
                      <a:r>
                        <a:rPr lang="en-US" sz="2000" dirty="0" smtClean="0">
                          <a:latin typeface="Times New Roman" pitchFamily="18" charset="0"/>
                          <a:cs typeface="Times New Roman" pitchFamily="18" charset="0"/>
                        </a:rPr>
                        <a:t> I</a:t>
                      </a:r>
                      <a:r>
                        <a:rPr lang="en-US" sz="2000" baseline="-25000" dirty="0" smtClean="0">
                          <a:latin typeface="Times New Roman" pitchFamily="18" charset="0"/>
                          <a:cs typeface="Times New Roman" pitchFamily="18" charset="0"/>
                        </a:rPr>
                        <a:t>L</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cos</a:t>
                      </a:r>
                      <a:r>
                        <a:rPr lang="en-US" sz="2000" dirty="0" smtClean="0">
                          <a:latin typeface="Times New Roman" pitchFamily="18" charset="0"/>
                          <a:cs typeface="Times New Roman" pitchFamily="18" charset="0"/>
                        </a:rPr>
                        <a:t> ø</a:t>
                      </a:r>
                    </a:p>
                    <a:p>
                      <a:endParaRPr lang="en-US" sz="2000" dirty="0">
                        <a:latin typeface="Times New Roman" pitchFamily="18" charset="0"/>
                        <a:cs typeface="Times New Roman" pitchFamily="18" charset="0"/>
                      </a:endParaRPr>
                    </a:p>
                  </a:txBody>
                  <a:tcPr/>
                </a:tc>
              </a:tr>
              <a:tr h="370840">
                <a:tc>
                  <a:txBody>
                    <a:bodyPr/>
                    <a:lstStyle/>
                    <a:p>
                      <a:r>
                        <a:rPr lang="en-US" sz="2000" dirty="0" smtClean="0">
                          <a:latin typeface="Times New Roman" pitchFamily="18" charset="0"/>
                          <a:cs typeface="Times New Roman" pitchFamily="18" charset="0"/>
                        </a:rPr>
                        <a:t>6. </a:t>
                      </a:r>
                      <a:endParaRPr lang="en-US" sz="2000" dirty="0">
                        <a:latin typeface="Times New Roman" pitchFamily="18" charset="0"/>
                        <a:cs typeface="Times New Roman" pitchFamily="18" charset="0"/>
                      </a:endParaRPr>
                    </a:p>
                  </a:txBody>
                  <a:tcPr/>
                </a:tc>
                <a:tc>
                  <a:txBody>
                    <a:bodyPr/>
                    <a:lstStyle/>
                    <a:p>
                      <a:r>
                        <a:rPr lang="en-US" sz="2000" dirty="0" smtClean="0">
                          <a:latin typeface="Times New Roman" pitchFamily="18" charset="0"/>
                          <a:cs typeface="Times New Roman" pitchFamily="18" charset="0"/>
                        </a:rPr>
                        <a:t>Total reactive power</a:t>
                      </a:r>
                      <a:endParaRPr lang="en-US" sz="200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latin typeface="Times New Roman" pitchFamily="18" charset="0"/>
                          <a:cs typeface="Times New Roman" pitchFamily="18" charset="0"/>
                        </a:rPr>
                        <a:t>Q = √3 V</a:t>
                      </a:r>
                      <a:r>
                        <a:rPr lang="en-US" sz="2000" baseline="-25000" dirty="0" smtClean="0">
                          <a:latin typeface="Times New Roman" pitchFamily="18" charset="0"/>
                          <a:cs typeface="Times New Roman" pitchFamily="18" charset="0"/>
                        </a:rPr>
                        <a:t>L</a:t>
                      </a:r>
                      <a:r>
                        <a:rPr lang="en-US" sz="2000" dirty="0" smtClean="0">
                          <a:latin typeface="Times New Roman" pitchFamily="18" charset="0"/>
                          <a:cs typeface="Times New Roman" pitchFamily="18" charset="0"/>
                        </a:rPr>
                        <a:t> I</a:t>
                      </a:r>
                      <a:r>
                        <a:rPr lang="en-US" sz="2000" baseline="-25000" dirty="0" smtClean="0">
                          <a:latin typeface="Times New Roman" pitchFamily="18" charset="0"/>
                          <a:cs typeface="Times New Roman" pitchFamily="18" charset="0"/>
                        </a:rPr>
                        <a:t>L</a:t>
                      </a:r>
                      <a:r>
                        <a:rPr lang="en-US" sz="2000" dirty="0" smtClean="0">
                          <a:latin typeface="Times New Roman" pitchFamily="18" charset="0"/>
                          <a:cs typeface="Times New Roman" pitchFamily="18" charset="0"/>
                        </a:rPr>
                        <a:t> sin ø</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latin typeface="Times New Roman" pitchFamily="18" charset="0"/>
                          <a:cs typeface="Times New Roman" pitchFamily="18" charset="0"/>
                        </a:rPr>
                        <a:t>Q = √3 V</a:t>
                      </a:r>
                      <a:r>
                        <a:rPr lang="en-US" sz="2000" baseline="-25000" dirty="0" smtClean="0">
                          <a:latin typeface="Times New Roman" pitchFamily="18" charset="0"/>
                          <a:cs typeface="Times New Roman" pitchFamily="18" charset="0"/>
                        </a:rPr>
                        <a:t>L</a:t>
                      </a:r>
                      <a:r>
                        <a:rPr lang="en-US" sz="2000" dirty="0" smtClean="0">
                          <a:latin typeface="Times New Roman" pitchFamily="18" charset="0"/>
                          <a:cs typeface="Times New Roman" pitchFamily="18" charset="0"/>
                        </a:rPr>
                        <a:t> I</a:t>
                      </a:r>
                      <a:r>
                        <a:rPr lang="en-US" sz="2000" baseline="-25000" dirty="0" smtClean="0">
                          <a:latin typeface="Times New Roman" pitchFamily="18" charset="0"/>
                          <a:cs typeface="Times New Roman" pitchFamily="18" charset="0"/>
                        </a:rPr>
                        <a:t>L</a:t>
                      </a:r>
                      <a:r>
                        <a:rPr lang="en-US" sz="2000" dirty="0" smtClean="0">
                          <a:latin typeface="Times New Roman" pitchFamily="18" charset="0"/>
                          <a:cs typeface="Times New Roman" pitchFamily="18" charset="0"/>
                        </a:rPr>
                        <a:t> sin ø</a:t>
                      </a:r>
                    </a:p>
                  </a:txBody>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Continued…</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dirty="0" smtClean="0"/>
              <a:t>2. </a:t>
            </a:r>
            <a:r>
              <a:rPr lang="en-US" dirty="0" smtClean="0">
                <a:latin typeface="Times New Roman" pitchFamily="18" charset="0"/>
                <a:cs typeface="Times New Roman" pitchFamily="18" charset="0"/>
              </a:rPr>
              <a:t>Secondary Transmission:</a:t>
            </a:r>
          </a:p>
          <a:p>
            <a:r>
              <a:rPr lang="en-US" dirty="0" smtClean="0">
                <a:latin typeface="Times New Roman" pitchFamily="18" charset="0"/>
                <a:cs typeface="Times New Roman" pitchFamily="18" charset="0"/>
              </a:rPr>
              <a:t>From receiving station, power is then transmitted at 33 kV by underground cables to various substations (ss) located at various points in the city.</a:t>
            </a:r>
          </a:p>
          <a:p>
            <a:r>
              <a:rPr lang="en-US" dirty="0" smtClean="0">
                <a:latin typeface="Times New Roman" pitchFamily="18" charset="0"/>
                <a:cs typeface="Times New Roman" pitchFamily="18" charset="0"/>
              </a:rPr>
              <a:t>This known as secondary or low voltage transmission.</a:t>
            </a:r>
          </a:p>
          <a:p>
            <a:r>
              <a:rPr lang="en-US" dirty="0" smtClean="0">
                <a:latin typeface="Times New Roman" pitchFamily="18" charset="0"/>
                <a:cs typeface="Times New Roman" pitchFamily="18" charset="0"/>
              </a:rPr>
              <a:t>At the substations, this voltage is further reduced from 33kV to 3.3/11kV, using step down transformer. </a:t>
            </a:r>
          </a:p>
          <a:p>
            <a:endParaRPr lang="en-US" dirty="0" smtClean="0"/>
          </a:p>
          <a:p>
            <a:endParaRPr lang="en-US" dirty="0"/>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Continued….</a:t>
            </a:r>
            <a:endParaRPr lang="en-US" dirty="0"/>
          </a:p>
        </p:txBody>
      </p:sp>
      <p:pic>
        <p:nvPicPr>
          <p:cNvPr id="4" name="Content Placeholder 3" descr="star.png"/>
          <p:cNvPicPr>
            <a:picLocks noGrp="1" noChangeAspect="1"/>
          </p:cNvPicPr>
          <p:nvPr>
            <p:ph idx="1"/>
          </p:nvPr>
        </p:nvPicPr>
        <p:blipFill>
          <a:blip r:embed="rId2" cstate="print"/>
          <a:stretch>
            <a:fillRect/>
          </a:stretch>
        </p:blipFill>
        <p:spPr>
          <a:xfrm>
            <a:off x="533400" y="1752600"/>
            <a:ext cx="3839111" cy="2962689"/>
          </a:xfrm>
        </p:spPr>
      </p:pic>
      <p:pic>
        <p:nvPicPr>
          <p:cNvPr id="5" name="Picture 4" descr="del conn.jpg"/>
          <p:cNvPicPr>
            <a:picLocks noChangeAspect="1"/>
          </p:cNvPicPr>
          <p:nvPr/>
        </p:nvPicPr>
        <p:blipFill>
          <a:blip r:embed="rId3" cstate="print"/>
          <a:stretch>
            <a:fillRect/>
          </a:stretch>
        </p:blipFill>
        <p:spPr>
          <a:xfrm>
            <a:off x="5029200" y="1905000"/>
            <a:ext cx="3200400" cy="2590800"/>
          </a:xfrm>
          <a:prstGeom prst="rect">
            <a:avLst/>
          </a:prstGeom>
        </p:spPr>
      </p:pic>
      <p:sp>
        <p:nvSpPr>
          <p:cNvPr id="6" name="TextBox 5"/>
          <p:cNvSpPr txBox="1"/>
          <p:nvPr/>
        </p:nvSpPr>
        <p:spPr>
          <a:xfrm>
            <a:off x="685800" y="4876800"/>
            <a:ext cx="3352800" cy="369332"/>
          </a:xfrm>
          <a:prstGeom prst="rect">
            <a:avLst/>
          </a:prstGeom>
          <a:noFill/>
        </p:spPr>
        <p:txBody>
          <a:bodyPr wrap="square" rtlCol="0">
            <a:spAutoFit/>
          </a:bodyPr>
          <a:lstStyle/>
          <a:p>
            <a:pPr algn="ctr"/>
            <a:r>
              <a:rPr lang="en-US" b="1" dirty="0" smtClean="0">
                <a:latin typeface="Times New Roman" pitchFamily="18" charset="0"/>
                <a:cs typeface="Times New Roman" pitchFamily="18" charset="0"/>
              </a:rPr>
              <a:t>Fig.(a): star connection</a:t>
            </a:r>
            <a:endParaRPr lang="en-US" b="1" dirty="0">
              <a:latin typeface="Times New Roman" pitchFamily="18" charset="0"/>
              <a:cs typeface="Times New Roman" pitchFamily="18" charset="0"/>
            </a:endParaRPr>
          </a:p>
        </p:txBody>
      </p:sp>
      <p:sp>
        <p:nvSpPr>
          <p:cNvPr id="7" name="TextBox 6"/>
          <p:cNvSpPr txBox="1"/>
          <p:nvPr/>
        </p:nvSpPr>
        <p:spPr>
          <a:xfrm>
            <a:off x="5334000" y="4800600"/>
            <a:ext cx="2743200" cy="369332"/>
          </a:xfrm>
          <a:prstGeom prst="rect">
            <a:avLst/>
          </a:prstGeom>
          <a:noFill/>
        </p:spPr>
        <p:txBody>
          <a:bodyPr wrap="square" rtlCol="0">
            <a:spAutoFit/>
          </a:bodyPr>
          <a:lstStyle/>
          <a:p>
            <a:pPr algn="ctr"/>
            <a:r>
              <a:rPr lang="en-US" b="1" dirty="0" smtClean="0">
                <a:latin typeface="Times New Roman" pitchFamily="18" charset="0"/>
                <a:cs typeface="Times New Roman" pitchFamily="18" charset="0"/>
              </a:rPr>
              <a:t>Fig.(b): delta connection</a:t>
            </a:r>
            <a:endParaRPr lang="en-US" b="1" dirty="0">
              <a:latin typeface="Times New Roman" pitchFamily="18" charset="0"/>
              <a:cs typeface="Times New Roman" pitchFamily="18" charset="0"/>
            </a:endParaRP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Times New Roman" pitchFamily="18" charset="0"/>
                <a:cs typeface="Times New Roman" pitchFamily="18" charset="0"/>
              </a:rPr>
              <a:t>Applications of 3 Phase AC Circuits</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latin typeface="Times New Roman" pitchFamily="18" charset="0"/>
                <a:cs typeface="Times New Roman" pitchFamily="18" charset="0"/>
              </a:rPr>
              <a:t>3 phase induction motors.</a:t>
            </a:r>
          </a:p>
          <a:p>
            <a:pPr marL="514350" indent="-514350">
              <a:buFont typeface="+mj-lt"/>
              <a:buAutoNum type="arabicPeriod"/>
            </a:pPr>
            <a:r>
              <a:rPr lang="en-US" dirty="0" smtClean="0">
                <a:latin typeface="Times New Roman" pitchFamily="18" charset="0"/>
                <a:cs typeface="Times New Roman" pitchFamily="18" charset="0"/>
              </a:rPr>
              <a:t>3 phase synchronous motors.</a:t>
            </a:r>
          </a:p>
          <a:p>
            <a:pPr marL="514350" indent="-514350">
              <a:buFont typeface="+mj-lt"/>
              <a:buAutoNum type="arabicPeriod"/>
            </a:pPr>
            <a:r>
              <a:rPr lang="en-US" dirty="0" smtClean="0">
                <a:latin typeface="Times New Roman" pitchFamily="18" charset="0"/>
                <a:cs typeface="Times New Roman" pitchFamily="18" charset="0"/>
              </a:rPr>
              <a:t>Submersible water pumps.</a:t>
            </a:r>
          </a:p>
          <a:p>
            <a:pPr marL="514350" indent="-514350">
              <a:buFont typeface="+mj-lt"/>
              <a:buAutoNum type="arabicPeriod"/>
            </a:pPr>
            <a:r>
              <a:rPr lang="en-US" dirty="0" smtClean="0">
                <a:latin typeface="Times New Roman" pitchFamily="18" charset="0"/>
                <a:cs typeface="Times New Roman" pitchFamily="18" charset="0"/>
              </a:rPr>
              <a:t>Various machines-tool applications (lathe machine, grinder, milling machine etc.)</a:t>
            </a:r>
          </a:p>
          <a:p>
            <a:pPr marL="514350" indent="-514350">
              <a:buFont typeface="+mj-lt"/>
              <a:buAutoNum type="arabicPeriod"/>
            </a:pPr>
            <a:r>
              <a:rPr lang="en-US" dirty="0" smtClean="0">
                <a:latin typeface="Times New Roman" pitchFamily="18" charset="0"/>
                <a:cs typeface="Times New Roman" pitchFamily="18" charset="0"/>
              </a:rPr>
              <a:t>Large factories and educational institutions</a:t>
            </a:r>
            <a:r>
              <a:rPr lang="en-US" dirty="0" smtClean="0"/>
              <a:t>.</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Distribution System</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Distribution system is further divided as:</a:t>
            </a:r>
          </a:p>
          <a:p>
            <a:pPr>
              <a:buNone/>
            </a:pPr>
            <a:r>
              <a:rPr lang="en-US" dirty="0" smtClean="0">
                <a:latin typeface="Times New Roman" pitchFamily="18" charset="0"/>
                <a:cs typeface="Times New Roman" pitchFamily="18" charset="0"/>
              </a:rPr>
              <a:t>     1. Primary Distribution</a:t>
            </a:r>
          </a:p>
          <a:p>
            <a:pPr>
              <a:buNone/>
            </a:pPr>
            <a:r>
              <a:rPr lang="en-US" dirty="0" smtClean="0">
                <a:latin typeface="Times New Roman" pitchFamily="18" charset="0"/>
                <a:cs typeface="Times New Roman" pitchFamily="18" charset="0"/>
              </a:rPr>
              <a:t>     2. Secondary Distribution.</a:t>
            </a:r>
          </a:p>
          <a:p>
            <a:pPr marL="514350" indent="-514350">
              <a:buAutoNum type="arabicPeriod"/>
            </a:pPr>
            <a:r>
              <a:rPr lang="en-US" dirty="0" smtClean="0">
                <a:latin typeface="Times New Roman" pitchFamily="18" charset="0"/>
                <a:cs typeface="Times New Roman" pitchFamily="18" charset="0"/>
              </a:rPr>
              <a:t>Primary Distribution:</a:t>
            </a:r>
          </a:p>
          <a:p>
            <a:pPr marL="514350" indent="-514350">
              <a:buNone/>
            </a:pPr>
            <a:r>
              <a:rPr lang="en-US" dirty="0" smtClean="0">
                <a:latin typeface="Times New Roman" pitchFamily="18" charset="0"/>
                <a:cs typeface="Times New Roman" pitchFamily="18" charset="0"/>
              </a:rPr>
              <a:t>        The output of substation at 3.3/11 kV can be directly given to a customer whose demand exceeds 50 kVA using special feeders. This is primary distribution.</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Continued…</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dirty="0" smtClean="0"/>
              <a:t>2. </a:t>
            </a:r>
            <a:r>
              <a:rPr lang="en-US" dirty="0" smtClean="0">
                <a:latin typeface="Times New Roman" pitchFamily="18" charset="0"/>
                <a:cs typeface="Times New Roman" pitchFamily="18" charset="0"/>
              </a:rPr>
              <a:t>Secondary Distribution:</a:t>
            </a:r>
          </a:p>
          <a:p>
            <a:r>
              <a:rPr lang="en-US" dirty="0" smtClean="0">
                <a:latin typeface="Times New Roman" pitchFamily="18" charset="0"/>
                <a:cs typeface="Times New Roman" pitchFamily="18" charset="0"/>
              </a:rPr>
              <a:t>The secondary distribution is done at 440/400/230 V.</a:t>
            </a:r>
          </a:p>
          <a:p>
            <a:r>
              <a:rPr lang="en-US" dirty="0" smtClean="0">
                <a:latin typeface="Times New Roman" pitchFamily="18" charset="0"/>
                <a:cs typeface="Times New Roman" pitchFamily="18" charset="0"/>
              </a:rPr>
              <a:t>The reduction in the voltage level from 3.3kV to 400/230 V is done by the step down transformer at the distribution substations.</a:t>
            </a:r>
          </a:p>
          <a:p>
            <a:pPr>
              <a:buNone/>
            </a:pPr>
            <a:endParaRPr lang="en-US" dirty="0" smtClean="0">
              <a:latin typeface="Times New Roman" pitchFamily="18" charset="0"/>
              <a:cs typeface="Times New Roman" pitchFamily="18" charset="0"/>
            </a:endParaRPr>
          </a:p>
          <a:p>
            <a:endParaRPr lang="en-US" dirty="0" smtClean="0"/>
          </a:p>
          <a:p>
            <a:pPr>
              <a:buNone/>
            </a:pPr>
            <a:r>
              <a:rPr lang="en-US" dirty="0" smtClean="0"/>
              <a:t>   </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Times New Roman" pitchFamily="18" charset="0"/>
                <a:cs typeface="Times New Roman" pitchFamily="18" charset="0"/>
              </a:rPr>
              <a:t>Types of Transmission &amp; Distribution System</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dirty="0" smtClean="0"/>
              <a:t>The transmission &amp; distribution systems are classified as:</a:t>
            </a:r>
          </a:p>
          <a:p>
            <a:pPr>
              <a:buNone/>
            </a:pPr>
            <a:r>
              <a:rPr lang="en-US" dirty="0" smtClean="0"/>
              <a:t>     1. AC System</a:t>
            </a:r>
          </a:p>
          <a:p>
            <a:pPr>
              <a:buNone/>
            </a:pPr>
            <a:r>
              <a:rPr lang="en-US" dirty="0" smtClean="0"/>
              <a:t>     2. DC System.</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AC Power Transmission</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dirty="0" smtClean="0"/>
              <a:t>AC power transmission is the transmission of electric power by alternating current.</a:t>
            </a:r>
          </a:p>
          <a:p>
            <a:r>
              <a:rPr lang="en-US" dirty="0" smtClean="0"/>
              <a:t>Usually the transmission lines are three phase AC current, whereas, in electric railways, single phase AC current is sometimes used for railway rectification system.</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Advantages of AC System</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pPr>
            <a:r>
              <a:rPr lang="en-US" dirty="0" smtClean="0">
                <a:latin typeface="Times New Roman" pitchFamily="18" charset="0"/>
                <a:cs typeface="Times New Roman" pitchFamily="18" charset="0"/>
              </a:rPr>
              <a:t>High voltage can be built-up.</a:t>
            </a:r>
          </a:p>
          <a:p>
            <a:pPr marL="514350" indent="-514350">
              <a:buFont typeface="+mj-lt"/>
              <a:buAutoNum type="arabicPeriod"/>
            </a:pPr>
            <a:r>
              <a:rPr lang="en-US" dirty="0" smtClean="0">
                <a:latin typeface="Times New Roman" pitchFamily="18" charset="0"/>
                <a:cs typeface="Times New Roman" pitchFamily="18" charset="0"/>
              </a:rPr>
              <a:t>The fluctuation in the voltage level as per requirement can be done using step-up and step-down transformers.</a:t>
            </a:r>
          </a:p>
          <a:p>
            <a:pPr marL="514350" indent="-514350">
              <a:buFont typeface="+mj-lt"/>
              <a:buAutoNum type="arabicPeriod"/>
            </a:pPr>
            <a:r>
              <a:rPr lang="en-US" dirty="0" smtClean="0">
                <a:latin typeface="Times New Roman" pitchFamily="18" charset="0"/>
                <a:cs typeface="Times New Roman" pitchFamily="18" charset="0"/>
              </a:rPr>
              <a:t>Maintenance cost of substations and generation cost of AC voltage is low.</a:t>
            </a:r>
          </a:p>
          <a:p>
            <a:pPr marL="514350" indent="-514350">
              <a:buFont typeface="+mj-lt"/>
              <a:buAutoNum type="arabicPeriod"/>
            </a:pPr>
            <a:r>
              <a:rPr lang="en-US" dirty="0" smtClean="0">
                <a:latin typeface="Times New Roman" pitchFamily="18" charset="0"/>
                <a:cs typeface="Times New Roman" pitchFamily="18" charset="0"/>
              </a:rPr>
              <a:t>The motors used are simple in construction &amp; have low maintenance.</a:t>
            </a:r>
          </a:p>
          <a:p>
            <a:pPr marL="514350" indent="-514350">
              <a:buFont typeface="+mj-lt"/>
              <a:buAutoNum type="arabicPeriod"/>
            </a:pPr>
            <a:r>
              <a:rPr lang="en-US" dirty="0" smtClean="0">
                <a:latin typeface="Times New Roman" pitchFamily="18" charset="0"/>
                <a:cs typeface="Times New Roman" pitchFamily="18" charset="0"/>
              </a:rPr>
              <a:t>Maintenance of substation is cheap.</a:t>
            </a:r>
            <a:endParaRPr lang="en-US"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Course outcome</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buNone/>
            </a:pPr>
            <a:r>
              <a:rPr lang="en-US" dirty="0" smtClean="0">
                <a:latin typeface="Times New Roman" pitchFamily="18" charset="0"/>
                <a:cs typeface="Times New Roman" pitchFamily="18" charset="0"/>
              </a:rPr>
              <a:t>C403.1 : Determine electrical quantities of AC supply and circuit parameters of R-L and R-C circuits</a:t>
            </a:r>
            <a:r>
              <a:rPr lang="en-US" dirty="0" smtClean="0"/>
              <a:t>.</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Disadvantages of AC Systems</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lnSpcReduction="10000"/>
          </a:bodyPr>
          <a:lstStyle/>
          <a:p>
            <a:pPr marL="514350" indent="-514350">
              <a:buAutoNum type="arabicPeriod"/>
            </a:pPr>
            <a:r>
              <a:rPr lang="en-US" dirty="0" smtClean="0">
                <a:latin typeface="Times New Roman" pitchFamily="18" charset="0"/>
                <a:cs typeface="Times New Roman" pitchFamily="18" charset="0"/>
              </a:rPr>
              <a:t>The initial set up is very expensive.</a:t>
            </a:r>
          </a:p>
          <a:p>
            <a:pPr marL="514350" indent="-514350">
              <a:buFont typeface="Arial" pitchFamily="34" charset="0"/>
              <a:buAutoNum type="arabicPeriod"/>
            </a:pPr>
            <a:r>
              <a:rPr lang="en-US" dirty="0" smtClean="0">
                <a:latin typeface="Times New Roman" pitchFamily="18" charset="0"/>
                <a:cs typeface="Times New Roman" pitchFamily="18" charset="0"/>
              </a:rPr>
              <a:t>The resistance offered by the lines is high which cause skin effect and thus leading to voltage drop.</a:t>
            </a:r>
          </a:p>
          <a:p>
            <a:pPr marL="514350" indent="-514350">
              <a:buAutoNum type="arabicPeriod"/>
            </a:pPr>
            <a:r>
              <a:rPr lang="en-US" dirty="0" smtClean="0">
                <a:latin typeface="Times New Roman" pitchFamily="18" charset="0"/>
                <a:cs typeface="Times New Roman" pitchFamily="18" charset="0"/>
              </a:rPr>
              <a:t>The AC lines are more sensitive to corona.</a:t>
            </a:r>
          </a:p>
          <a:p>
            <a:pPr marL="514350" indent="-514350">
              <a:buAutoNum type="arabicPeriod"/>
            </a:pPr>
            <a:r>
              <a:rPr lang="en-US" dirty="0" smtClean="0">
                <a:latin typeface="Times New Roman" pitchFamily="18" charset="0"/>
                <a:cs typeface="Times New Roman" pitchFamily="18" charset="0"/>
              </a:rPr>
              <a:t>The AC lines even show losses due to reactance offered by the line.</a:t>
            </a:r>
          </a:p>
          <a:p>
            <a:pPr marL="514350" indent="-514350">
              <a:buAutoNum type="arabicPeriod"/>
            </a:pPr>
            <a:r>
              <a:rPr lang="en-US" dirty="0" smtClean="0">
                <a:latin typeface="Times New Roman" pitchFamily="18" charset="0"/>
                <a:cs typeface="Times New Roman" pitchFamily="18" charset="0"/>
              </a:rPr>
              <a:t>The speed of alternator requires to be controlled.</a:t>
            </a:r>
          </a:p>
          <a:p>
            <a:pPr>
              <a:buNone/>
            </a:pP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DC Power Transmission</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85000" lnSpcReduction="10000"/>
          </a:bodyPr>
          <a:lstStyle/>
          <a:p>
            <a:r>
              <a:rPr lang="en-US" dirty="0" smtClean="0">
                <a:latin typeface="Times New Roman" pitchFamily="18" charset="0"/>
                <a:cs typeface="Times New Roman" pitchFamily="18" charset="0"/>
              </a:rPr>
              <a:t>For many reasons power is generated, transmitted, distributed and consumed as an alternating current. But, if certain applications need the use of DC, the AC was converted to DC locally by motor generator sets, rotary converted to DC locally by motor generator sets, rotary convertors etc.</a:t>
            </a:r>
          </a:p>
          <a:p>
            <a:r>
              <a:rPr lang="en-US" dirty="0" smtClean="0">
                <a:latin typeface="Times New Roman" pitchFamily="18" charset="0"/>
                <a:cs typeface="Times New Roman" pitchFamily="18" charset="0"/>
              </a:rPr>
              <a:t>There are certain advantages or technical reasons too associated with the DC system, which are as follows:</a:t>
            </a:r>
          </a:p>
          <a:p>
            <a:pPr>
              <a:buNone/>
            </a:pPr>
            <a:r>
              <a:rPr lang="en-US" dirty="0" smtClean="0">
                <a:latin typeface="Times New Roman" pitchFamily="18" charset="0"/>
                <a:cs typeface="Times New Roman" pitchFamily="18" charset="0"/>
              </a:rPr>
              <a:t>1. Due to large charging currents, the use of high voltages AC for underground transmission over longer distance is prohibited. But, for DC there is no such limitations.</a:t>
            </a:r>
            <a:endParaRPr lang="en-US" dirty="0">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Continued…</a:t>
            </a:r>
            <a:endParaRPr lang="en-US" dirty="0"/>
          </a:p>
        </p:txBody>
      </p:sp>
      <p:sp>
        <p:nvSpPr>
          <p:cNvPr id="3" name="Content Placeholder 2"/>
          <p:cNvSpPr>
            <a:spLocks noGrp="1"/>
          </p:cNvSpPr>
          <p:nvPr>
            <p:ph idx="1"/>
          </p:nvPr>
        </p:nvSpPr>
        <p:spPr/>
        <p:txBody>
          <a:bodyPr/>
          <a:lstStyle/>
          <a:p>
            <a:pPr>
              <a:buNone/>
            </a:pPr>
            <a:r>
              <a:rPr lang="en-US" dirty="0" smtClean="0"/>
              <a:t>2. </a:t>
            </a:r>
            <a:r>
              <a:rPr lang="en-US" dirty="0" smtClean="0">
                <a:latin typeface="Times New Roman" pitchFamily="18" charset="0"/>
                <a:cs typeface="Times New Roman" pitchFamily="18" charset="0"/>
              </a:rPr>
              <a:t>Parallel operations of AC with DC increases the stability limits of the system.</a:t>
            </a:r>
          </a:p>
          <a:p>
            <a:r>
              <a:rPr lang="en-US" dirty="0" smtClean="0">
                <a:latin typeface="Times New Roman" pitchFamily="18" charset="0"/>
                <a:cs typeface="Times New Roman" pitchFamily="18" charset="0"/>
              </a:rPr>
              <a:t>A DC transmission line requires converters at each end, i.e. at the sending end where AC is converted into DC and at receiving end where DC is again converted to AC for use.</a:t>
            </a:r>
            <a:endParaRPr lang="en-US" dirty="0">
              <a:latin typeface="Times New Roman" pitchFamily="18" charset="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Advantages of DC Transmission</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85000" lnSpcReduction="20000"/>
          </a:bodyPr>
          <a:lstStyle/>
          <a:p>
            <a:pPr marL="514350" indent="-514350">
              <a:buFont typeface="+mj-lt"/>
              <a:buAutoNum type="arabicPeriod"/>
            </a:pPr>
            <a:r>
              <a:rPr lang="en-US" dirty="0" smtClean="0">
                <a:latin typeface="Times New Roman" pitchFamily="18" charset="0"/>
                <a:cs typeface="Times New Roman" pitchFamily="18" charset="0"/>
              </a:rPr>
              <a:t>The line construction is simple. Hence, the line is cheaper as compared to AC.</a:t>
            </a:r>
          </a:p>
          <a:p>
            <a:pPr marL="514350" indent="-514350">
              <a:buFont typeface="+mj-lt"/>
              <a:buAutoNum type="arabicPeriod"/>
            </a:pPr>
            <a:r>
              <a:rPr lang="en-US" dirty="0" smtClean="0">
                <a:latin typeface="Times New Roman" pitchFamily="18" charset="0"/>
                <a:cs typeface="Times New Roman" pitchFamily="18" charset="0"/>
              </a:rPr>
              <a:t>The power per conductor of DC is more as compared with AC.</a:t>
            </a:r>
          </a:p>
          <a:p>
            <a:pPr marL="514350" indent="-514350">
              <a:buFont typeface="+mj-lt"/>
              <a:buAutoNum type="arabicPeriod"/>
            </a:pPr>
            <a:r>
              <a:rPr lang="en-US" dirty="0" smtClean="0">
                <a:latin typeface="Times New Roman" pitchFamily="18" charset="0"/>
                <a:cs typeface="Times New Roman" pitchFamily="18" charset="0"/>
              </a:rPr>
              <a:t>There is no charging current required because of which the length of transmission is not limited and the cable need not be derated.</a:t>
            </a:r>
          </a:p>
          <a:p>
            <a:pPr marL="514350" indent="-514350">
              <a:buFont typeface="+mj-lt"/>
              <a:buAutoNum type="arabicPeriod"/>
            </a:pPr>
            <a:r>
              <a:rPr lang="en-US" dirty="0" smtClean="0">
                <a:latin typeface="Times New Roman" pitchFamily="18" charset="0"/>
                <a:cs typeface="Times New Roman" pitchFamily="18" charset="0"/>
              </a:rPr>
              <a:t>The DC line is cheaper &amp; simpler as it requires two conductors instead of three.</a:t>
            </a:r>
          </a:p>
          <a:p>
            <a:pPr marL="514350" indent="-514350">
              <a:buFont typeface="+mj-lt"/>
              <a:buAutoNum type="arabicPeriod"/>
            </a:pPr>
            <a:r>
              <a:rPr lang="en-US" dirty="0" smtClean="0">
                <a:latin typeface="Times New Roman" pitchFamily="18" charset="0"/>
                <a:cs typeface="Times New Roman" pitchFamily="18" charset="0"/>
              </a:rPr>
              <a:t>High operating voltages possible.</a:t>
            </a:r>
          </a:p>
          <a:p>
            <a:pPr marL="514350" indent="-514350">
              <a:buFont typeface="+mj-lt"/>
              <a:buAutoNum type="arabicPeriod"/>
            </a:pPr>
            <a:r>
              <a:rPr lang="en-US" dirty="0" smtClean="0">
                <a:latin typeface="Times New Roman" pitchFamily="18" charset="0"/>
                <a:cs typeface="Times New Roman" pitchFamily="18" charset="0"/>
              </a:rPr>
              <a:t>No stability problem.</a:t>
            </a:r>
            <a:endParaRPr lang="en-US" dirty="0">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Times New Roman" pitchFamily="18" charset="0"/>
                <a:cs typeface="Times New Roman" pitchFamily="18" charset="0"/>
              </a:rPr>
              <a:t>Disadvantages of DC Transmission</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latin typeface="Times New Roman" pitchFamily="18" charset="0"/>
                <a:cs typeface="Times New Roman" pitchFamily="18" charset="0"/>
              </a:rPr>
              <a:t>Expensive converters.</a:t>
            </a:r>
          </a:p>
          <a:p>
            <a:pPr marL="514350" indent="-514350">
              <a:buFont typeface="+mj-lt"/>
              <a:buAutoNum type="arabicPeriod"/>
            </a:pPr>
            <a:r>
              <a:rPr lang="en-US" dirty="0" smtClean="0">
                <a:latin typeface="Times New Roman" pitchFamily="18" charset="0"/>
                <a:cs typeface="Times New Roman" pitchFamily="18" charset="0"/>
              </a:rPr>
              <a:t>The power transmitted can be used at lower voltage only.</a:t>
            </a:r>
          </a:p>
          <a:p>
            <a:pPr marL="514350" indent="-514350">
              <a:buFont typeface="+mj-lt"/>
              <a:buAutoNum type="arabicPeriod"/>
            </a:pPr>
            <a:r>
              <a:rPr lang="en-US" dirty="0" smtClean="0">
                <a:latin typeface="Times New Roman" pitchFamily="18" charset="0"/>
                <a:cs typeface="Times New Roman" pitchFamily="18" charset="0"/>
              </a:rPr>
              <a:t>Voltage transformation is not easier in case of DC and hence it has to be done on the AC side of the system.</a:t>
            </a:r>
          </a:p>
          <a:p>
            <a:pPr marL="514350" indent="-514350">
              <a:buFont typeface="+mj-lt"/>
              <a:buAutoNum type="arabicPeriod"/>
            </a:pPr>
            <a:r>
              <a:rPr lang="en-US" dirty="0" smtClean="0">
                <a:latin typeface="Times New Roman" pitchFamily="18" charset="0"/>
                <a:cs typeface="Times New Roman" pitchFamily="18" charset="0"/>
              </a:rPr>
              <a:t>Circuit breaking for multi-terminal lines is difficult.</a:t>
            </a:r>
          </a:p>
          <a:p>
            <a:pPr marL="514350" indent="-514350">
              <a:buFont typeface="+mj-lt"/>
              <a:buAutoNum type="arabicPeriod"/>
            </a:pP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Applications of DC Transmission</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latin typeface="Times New Roman" pitchFamily="18" charset="0"/>
                <a:cs typeface="Times New Roman" pitchFamily="18" charset="0"/>
              </a:rPr>
              <a:t>Long distance bulk power transmission.</a:t>
            </a:r>
          </a:p>
          <a:p>
            <a:pPr marL="514350" indent="-514350">
              <a:buFont typeface="+mj-lt"/>
              <a:buAutoNum type="arabicPeriod"/>
            </a:pPr>
            <a:r>
              <a:rPr lang="en-US" dirty="0" smtClean="0">
                <a:latin typeface="Times New Roman" pitchFamily="18" charset="0"/>
                <a:cs typeface="Times New Roman" pitchFamily="18" charset="0"/>
              </a:rPr>
              <a:t>Under ground or under water cables.</a:t>
            </a:r>
          </a:p>
          <a:p>
            <a:pPr marL="514350" indent="-514350">
              <a:buFont typeface="+mj-lt"/>
              <a:buAutoNum type="arabicPeriod"/>
            </a:pPr>
            <a:r>
              <a:rPr lang="en-US" dirty="0" smtClean="0">
                <a:latin typeface="Times New Roman" pitchFamily="18" charset="0"/>
                <a:cs typeface="Times New Roman" pitchFamily="18" charset="0"/>
              </a:rPr>
              <a:t>A synchronous interconnection of AC system operating at different frequencies or where independent control of systems is desired</a:t>
            </a:r>
            <a:r>
              <a:rPr lang="en-US" dirty="0" smtClean="0"/>
              <a:t>.</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Battery as DC Supply</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152400" y="1600200"/>
            <a:ext cx="8610600" cy="4525963"/>
          </a:xfrm>
        </p:spPr>
        <p:txBody>
          <a:bodyPr/>
          <a:lstStyle/>
          <a:p>
            <a:r>
              <a:rPr lang="en-US" dirty="0" smtClean="0"/>
              <a:t>For many applications, we need to use a low voltage DC source. The </a:t>
            </a:r>
            <a:br>
              <a:rPr lang="en-US" dirty="0" smtClean="0"/>
            </a:br>
            <a:r>
              <a:rPr lang="en-US" dirty="0" smtClean="0"/>
              <a:t>“battery” is used as DC power supply for such applications.</a:t>
            </a:r>
          </a:p>
          <a:p>
            <a:r>
              <a:rPr lang="en-US" dirty="0" smtClean="0"/>
              <a:t>The batteries can be of different types as:</a:t>
            </a:r>
          </a:p>
          <a:p>
            <a:pPr marL="514350" indent="-514350">
              <a:buNone/>
            </a:pPr>
            <a:r>
              <a:rPr lang="en-US" dirty="0" smtClean="0"/>
              <a:t>1. Lead acid battery.    2. Nickel cadmium battery.</a:t>
            </a:r>
          </a:p>
          <a:p>
            <a:pPr marL="514350" indent="-514350">
              <a:buNone/>
            </a:pPr>
            <a:r>
              <a:rPr lang="en-US" dirty="0" smtClean="0"/>
              <a:t>3. Dry battery.              4. Maintenance free battery.         </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Continued…</a:t>
            </a:r>
            <a:endParaRPr lang="en-US" dirty="0"/>
          </a:p>
        </p:txBody>
      </p:sp>
      <p:pic>
        <p:nvPicPr>
          <p:cNvPr id="27" name="Content Placeholder 26" descr="schematic-symbols-battery.png"/>
          <p:cNvPicPr>
            <a:picLocks noGrp="1" noChangeAspect="1"/>
          </p:cNvPicPr>
          <p:nvPr>
            <p:ph idx="1"/>
          </p:nvPr>
        </p:nvPicPr>
        <p:blipFill>
          <a:blip r:embed="rId2" cstate="print"/>
          <a:stretch>
            <a:fillRect/>
          </a:stretch>
        </p:blipFill>
        <p:spPr>
          <a:xfrm>
            <a:off x="609600" y="1981200"/>
            <a:ext cx="2057400" cy="1219201"/>
          </a:xfrm>
        </p:spPr>
      </p:pic>
      <p:sp>
        <p:nvSpPr>
          <p:cNvPr id="28" name="TextBox 27"/>
          <p:cNvSpPr txBox="1"/>
          <p:nvPr/>
        </p:nvSpPr>
        <p:spPr>
          <a:xfrm>
            <a:off x="1066800" y="1600200"/>
            <a:ext cx="990600" cy="523220"/>
          </a:xfrm>
          <a:prstGeom prst="rect">
            <a:avLst/>
          </a:prstGeom>
          <a:noFill/>
        </p:spPr>
        <p:txBody>
          <a:bodyPr wrap="square" rtlCol="0">
            <a:spAutoFit/>
          </a:bodyPr>
          <a:lstStyle/>
          <a:p>
            <a:r>
              <a:rPr lang="en-US" sz="2800" dirty="0" smtClean="0"/>
              <a:t>    </a:t>
            </a:r>
            <a:r>
              <a:rPr lang="en-US" sz="2800" dirty="0" smtClean="0">
                <a:latin typeface="Times New Roman" pitchFamily="18" charset="0"/>
                <a:cs typeface="Times New Roman" pitchFamily="18" charset="0"/>
              </a:rPr>
              <a:t>V</a:t>
            </a:r>
            <a:endParaRPr lang="en-US" sz="2800" dirty="0">
              <a:latin typeface="Times New Roman" pitchFamily="18" charset="0"/>
              <a:cs typeface="Times New Roman" pitchFamily="18" charset="0"/>
            </a:endParaRPr>
          </a:p>
        </p:txBody>
      </p:sp>
      <p:sp>
        <p:nvSpPr>
          <p:cNvPr id="30" name="TextBox 29"/>
          <p:cNvSpPr txBox="1"/>
          <p:nvPr/>
        </p:nvSpPr>
        <p:spPr>
          <a:xfrm>
            <a:off x="609600" y="3429000"/>
            <a:ext cx="2133600" cy="523220"/>
          </a:xfrm>
          <a:prstGeom prst="rect">
            <a:avLst/>
          </a:prstGeom>
          <a:noFill/>
        </p:spPr>
        <p:txBody>
          <a:bodyPr wrap="square" rtlCol="0">
            <a:spAutoFit/>
          </a:bodyPr>
          <a:lstStyle/>
          <a:p>
            <a:pPr algn="ctr"/>
            <a:r>
              <a:rPr lang="en-US" sz="2800" b="1" dirty="0" smtClean="0">
                <a:latin typeface="Times New Roman" pitchFamily="18" charset="0"/>
                <a:cs typeface="Times New Roman" pitchFamily="18" charset="0"/>
              </a:rPr>
              <a:t>(a) Symbol</a:t>
            </a:r>
            <a:endParaRPr lang="en-US" sz="2800" b="1" dirty="0">
              <a:latin typeface="Times New Roman" pitchFamily="18" charset="0"/>
              <a:cs typeface="Times New Roman" pitchFamily="18" charset="0"/>
            </a:endParaRPr>
          </a:p>
        </p:txBody>
      </p:sp>
      <p:pic>
        <p:nvPicPr>
          <p:cNvPr id="31" name="Picture 30" descr="battery in series.png"/>
          <p:cNvPicPr>
            <a:picLocks noChangeAspect="1"/>
          </p:cNvPicPr>
          <p:nvPr/>
        </p:nvPicPr>
        <p:blipFill>
          <a:blip r:embed="rId3" cstate="print"/>
          <a:stretch>
            <a:fillRect/>
          </a:stretch>
        </p:blipFill>
        <p:spPr>
          <a:xfrm>
            <a:off x="3581400" y="1905000"/>
            <a:ext cx="4267200" cy="1314450"/>
          </a:xfrm>
          <a:prstGeom prst="rect">
            <a:avLst/>
          </a:prstGeom>
        </p:spPr>
      </p:pic>
      <p:sp>
        <p:nvSpPr>
          <p:cNvPr id="32" name="TextBox 31"/>
          <p:cNvSpPr txBox="1"/>
          <p:nvPr/>
        </p:nvSpPr>
        <p:spPr>
          <a:xfrm>
            <a:off x="3733800" y="1676400"/>
            <a:ext cx="4191000" cy="369332"/>
          </a:xfrm>
          <a:prstGeom prst="rect">
            <a:avLst/>
          </a:prstGeom>
          <a:noFill/>
        </p:spPr>
        <p:txBody>
          <a:bodyPr wrap="square" rtlCol="0">
            <a:spAutoFit/>
          </a:bodyPr>
          <a:lstStyle/>
          <a:p>
            <a:r>
              <a:rPr lang="en-US" dirty="0" smtClean="0">
                <a:latin typeface="Times New Roman" pitchFamily="18" charset="0"/>
                <a:cs typeface="Times New Roman" pitchFamily="18" charset="0"/>
              </a:rPr>
              <a:t>      v1              v2             v3             v4 </a:t>
            </a:r>
            <a:endParaRPr lang="en-US" dirty="0">
              <a:latin typeface="Times New Roman" pitchFamily="18" charset="0"/>
              <a:cs typeface="Times New Roman" pitchFamily="18" charset="0"/>
            </a:endParaRPr>
          </a:p>
        </p:txBody>
      </p:sp>
      <p:sp>
        <p:nvSpPr>
          <p:cNvPr id="33" name="TextBox 32"/>
          <p:cNvSpPr txBox="1"/>
          <p:nvPr/>
        </p:nvSpPr>
        <p:spPr>
          <a:xfrm>
            <a:off x="3810000" y="3505200"/>
            <a:ext cx="4114800" cy="523220"/>
          </a:xfrm>
          <a:prstGeom prst="rect">
            <a:avLst/>
          </a:prstGeom>
          <a:noFill/>
        </p:spPr>
        <p:txBody>
          <a:bodyPr wrap="square" rtlCol="0">
            <a:spAutoFit/>
          </a:bodyPr>
          <a:lstStyle/>
          <a:p>
            <a:pPr algn="ctr"/>
            <a:r>
              <a:rPr lang="en-US" dirty="0" smtClean="0"/>
              <a:t> </a:t>
            </a:r>
            <a:r>
              <a:rPr lang="en-US" sz="2800" b="1" dirty="0" smtClean="0">
                <a:latin typeface="Times New Roman" pitchFamily="18" charset="0"/>
                <a:cs typeface="Times New Roman" pitchFamily="18" charset="0"/>
              </a:rPr>
              <a:t>(b) Batteries in series</a:t>
            </a:r>
            <a:endParaRPr lang="en-US" sz="2800" b="1" dirty="0">
              <a:latin typeface="Times New Roman" pitchFamily="18" charset="0"/>
              <a:cs typeface="Times New Roman" pitchFamily="18" charset="0"/>
            </a:endParaRPr>
          </a:p>
        </p:txBody>
      </p:sp>
      <p:pic>
        <p:nvPicPr>
          <p:cNvPr id="34" name="Picture 33" descr="batteries in parallel.png"/>
          <p:cNvPicPr>
            <a:picLocks noChangeAspect="1"/>
          </p:cNvPicPr>
          <p:nvPr/>
        </p:nvPicPr>
        <p:blipFill>
          <a:blip r:embed="rId4" cstate="print"/>
          <a:stretch>
            <a:fillRect/>
          </a:stretch>
        </p:blipFill>
        <p:spPr>
          <a:xfrm>
            <a:off x="2133600" y="4191000"/>
            <a:ext cx="4876800" cy="1524000"/>
          </a:xfrm>
          <a:prstGeom prst="rect">
            <a:avLst/>
          </a:prstGeom>
        </p:spPr>
      </p:pic>
      <p:sp>
        <p:nvSpPr>
          <p:cNvPr id="35" name="TextBox 34"/>
          <p:cNvSpPr txBox="1"/>
          <p:nvPr/>
        </p:nvSpPr>
        <p:spPr>
          <a:xfrm>
            <a:off x="1752600" y="4724400"/>
            <a:ext cx="457200" cy="369332"/>
          </a:xfrm>
          <a:prstGeom prst="rect">
            <a:avLst/>
          </a:prstGeom>
          <a:noFill/>
        </p:spPr>
        <p:txBody>
          <a:bodyPr wrap="square" rtlCol="0">
            <a:spAutoFit/>
          </a:bodyPr>
          <a:lstStyle/>
          <a:p>
            <a:r>
              <a:rPr lang="en-US" dirty="0" smtClean="0"/>
              <a:t> v1</a:t>
            </a:r>
            <a:endParaRPr lang="en-US" dirty="0"/>
          </a:p>
        </p:txBody>
      </p:sp>
      <p:sp>
        <p:nvSpPr>
          <p:cNvPr id="36" name="TextBox 35"/>
          <p:cNvSpPr txBox="1"/>
          <p:nvPr/>
        </p:nvSpPr>
        <p:spPr>
          <a:xfrm>
            <a:off x="2819400" y="4724400"/>
            <a:ext cx="457200" cy="369332"/>
          </a:xfrm>
          <a:prstGeom prst="rect">
            <a:avLst/>
          </a:prstGeom>
          <a:noFill/>
        </p:spPr>
        <p:txBody>
          <a:bodyPr wrap="square" rtlCol="0">
            <a:spAutoFit/>
          </a:bodyPr>
          <a:lstStyle/>
          <a:p>
            <a:r>
              <a:rPr lang="en-US" dirty="0" smtClean="0"/>
              <a:t>v2</a:t>
            </a:r>
            <a:endParaRPr lang="en-US" dirty="0"/>
          </a:p>
        </p:txBody>
      </p:sp>
      <p:sp>
        <p:nvSpPr>
          <p:cNvPr id="37" name="TextBox 36"/>
          <p:cNvSpPr txBox="1"/>
          <p:nvPr/>
        </p:nvSpPr>
        <p:spPr>
          <a:xfrm>
            <a:off x="3733800" y="4724400"/>
            <a:ext cx="457200" cy="381000"/>
          </a:xfrm>
          <a:prstGeom prst="rect">
            <a:avLst/>
          </a:prstGeom>
          <a:noFill/>
        </p:spPr>
        <p:txBody>
          <a:bodyPr wrap="square" rtlCol="0">
            <a:spAutoFit/>
          </a:bodyPr>
          <a:lstStyle/>
          <a:p>
            <a:r>
              <a:rPr lang="en-US" dirty="0" smtClean="0"/>
              <a:t> v3</a:t>
            </a:r>
            <a:endParaRPr lang="en-US" dirty="0"/>
          </a:p>
        </p:txBody>
      </p:sp>
      <p:sp>
        <p:nvSpPr>
          <p:cNvPr id="38" name="TextBox 37"/>
          <p:cNvSpPr txBox="1"/>
          <p:nvPr/>
        </p:nvSpPr>
        <p:spPr>
          <a:xfrm>
            <a:off x="4724400" y="4724400"/>
            <a:ext cx="457200" cy="369332"/>
          </a:xfrm>
          <a:prstGeom prst="rect">
            <a:avLst/>
          </a:prstGeom>
          <a:noFill/>
        </p:spPr>
        <p:txBody>
          <a:bodyPr wrap="square" rtlCol="0">
            <a:spAutoFit/>
          </a:bodyPr>
          <a:lstStyle/>
          <a:p>
            <a:r>
              <a:rPr lang="en-US" dirty="0" smtClean="0"/>
              <a:t> v4</a:t>
            </a:r>
            <a:endParaRPr lang="en-US" dirty="0"/>
          </a:p>
        </p:txBody>
      </p:sp>
      <p:sp>
        <p:nvSpPr>
          <p:cNvPr id="48" name="TextBox 47"/>
          <p:cNvSpPr txBox="1"/>
          <p:nvPr/>
        </p:nvSpPr>
        <p:spPr>
          <a:xfrm>
            <a:off x="2438400" y="5867400"/>
            <a:ext cx="3886200" cy="523220"/>
          </a:xfrm>
          <a:prstGeom prst="rect">
            <a:avLst/>
          </a:prstGeom>
          <a:noFill/>
        </p:spPr>
        <p:txBody>
          <a:bodyPr wrap="square" rtlCol="0">
            <a:spAutoFit/>
          </a:bodyPr>
          <a:lstStyle/>
          <a:p>
            <a:pPr algn="ctr"/>
            <a:r>
              <a:rPr lang="en-US" dirty="0" smtClean="0"/>
              <a:t> </a:t>
            </a:r>
            <a:r>
              <a:rPr lang="en-US" sz="2800" b="1" dirty="0" smtClean="0">
                <a:latin typeface="Times New Roman" pitchFamily="18" charset="0"/>
                <a:cs typeface="Times New Roman" pitchFamily="18" charset="0"/>
              </a:rPr>
              <a:t>(c) Batteries in parallel</a:t>
            </a:r>
            <a:endParaRPr lang="en-US" sz="2800" b="1" dirty="0">
              <a:latin typeface="Times New Roman" pitchFamily="18" charset="0"/>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Continued…</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latin typeface="Times New Roman" pitchFamily="18" charset="0"/>
                <a:cs typeface="Times New Roman" pitchFamily="18" charset="0"/>
              </a:rPr>
              <a:t>Fig. (a) shows the symbol of a battery.</a:t>
            </a:r>
          </a:p>
          <a:p>
            <a:r>
              <a:rPr lang="en-US" dirty="0" smtClean="0">
                <a:latin typeface="Times New Roman" pitchFamily="18" charset="0"/>
                <a:cs typeface="Times New Roman" pitchFamily="18" charset="0"/>
              </a:rPr>
              <a:t>As shown in fig. (b), we can connect batteries in series so as to increase the terminal voltage whereas they can be connected in parallel as shown in fig. (c) so as to increase the current sourcing capacity.</a:t>
            </a:r>
          </a:p>
          <a:p>
            <a:r>
              <a:rPr lang="en-US" b="1" dirty="0" smtClean="0">
                <a:latin typeface="Times New Roman" pitchFamily="18" charset="0"/>
                <a:cs typeface="Times New Roman" pitchFamily="18" charset="0"/>
              </a:rPr>
              <a:t>Applications: </a:t>
            </a:r>
          </a:p>
          <a:p>
            <a:pPr marL="514350" indent="-514350">
              <a:buFont typeface="+mj-lt"/>
              <a:buAutoNum type="arabicPeriod"/>
            </a:pPr>
            <a:r>
              <a:rPr lang="en-US" dirty="0" smtClean="0">
                <a:latin typeface="Times New Roman" pitchFamily="18" charset="0"/>
                <a:cs typeface="Times New Roman" pitchFamily="18" charset="0"/>
              </a:rPr>
              <a:t>Torch</a:t>
            </a:r>
          </a:p>
          <a:p>
            <a:pPr marL="514350" indent="-514350">
              <a:buFont typeface="+mj-lt"/>
              <a:buAutoNum type="arabicPeriod"/>
            </a:pPr>
            <a:r>
              <a:rPr lang="en-US" dirty="0" smtClean="0">
                <a:latin typeface="Times New Roman" pitchFamily="18" charset="0"/>
                <a:cs typeface="Times New Roman" pitchFamily="18" charset="0"/>
              </a:rPr>
              <a:t>Radio, music system, laptop, computers.</a:t>
            </a:r>
          </a:p>
          <a:p>
            <a:pPr marL="514350" indent="-514350">
              <a:buFont typeface="+mj-lt"/>
              <a:buAutoNum type="arabicPeriod"/>
            </a:pPr>
            <a:r>
              <a:rPr lang="en-US" dirty="0" smtClean="0">
                <a:latin typeface="Times New Roman" pitchFamily="18" charset="0"/>
                <a:cs typeface="Times New Roman" pitchFamily="18" charset="0"/>
              </a:rPr>
              <a:t>Cars, two wheelers &amp; other vehicles.</a:t>
            </a:r>
          </a:p>
          <a:p>
            <a:pPr marL="514350" indent="-514350">
              <a:buFont typeface="+mj-lt"/>
              <a:buAutoNum type="arabicPeriod"/>
            </a:pPr>
            <a:r>
              <a:rPr lang="en-US" dirty="0" smtClean="0">
                <a:latin typeface="Times New Roman" pitchFamily="18" charset="0"/>
                <a:cs typeface="Times New Roman" pitchFamily="18" charset="0"/>
              </a:rPr>
              <a:t>UPS system.</a:t>
            </a:r>
            <a:endParaRPr lang="en-US" dirty="0">
              <a:latin typeface="Times New Roman" pitchFamily="18" charset="0"/>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Utilization of Electrical Power</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77500" lnSpcReduction="20000"/>
          </a:bodyPr>
          <a:lstStyle/>
          <a:p>
            <a:r>
              <a:rPr lang="en-US" dirty="0" smtClean="0">
                <a:latin typeface="Times New Roman" pitchFamily="18" charset="0"/>
                <a:cs typeface="Times New Roman" pitchFamily="18" charset="0"/>
              </a:rPr>
              <a:t>The electrical power has number of applications or utilization areas . It is used in domestic as well as industrial applications.</a:t>
            </a:r>
          </a:p>
          <a:p>
            <a:r>
              <a:rPr lang="en-US" dirty="0" smtClean="0">
                <a:latin typeface="Times New Roman" pitchFamily="18" charset="0"/>
                <a:cs typeface="Times New Roman" pitchFamily="18" charset="0"/>
              </a:rPr>
              <a:t>Following are some of the applications of electrical power:</a:t>
            </a:r>
          </a:p>
          <a:p>
            <a:pPr marL="514350" indent="-514350">
              <a:buFont typeface="+mj-lt"/>
              <a:buAutoNum type="arabicPeriod"/>
            </a:pPr>
            <a:r>
              <a:rPr lang="en-US" dirty="0" smtClean="0">
                <a:latin typeface="Times New Roman" pitchFamily="18" charset="0"/>
                <a:cs typeface="Times New Roman" pitchFamily="18" charset="0"/>
              </a:rPr>
              <a:t>Domestic applications such as lighting, fans, heaters, irons, TV etc.</a:t>
            </a:r>
          </a:p>
          <a:p>
            <a:pPr marL="514350" indent="-514350">
              <a:buFont typeface="+mj-lt"/>
              <a:buAutoNum type="arabicPeriod"/>
            </a:pPr>
            <a:r>
              <a:rPr lang="en-US" dirty="0" smtClean="0">
                <a:latin typeface="Times New Roman" pitchFamily="18" charset="0"/>
                <a:cs typeface="Times New Roman" pitchFamily="18" charset="0"/>
              </a:rPr>
              <a:t>AC &amp; DC motor drives.</a:t>
            </a:r>
          </a:p>
          <a:p>
            <a:pPr marL="514350" indent="-514350">
              <a:buFont typeface="+mj-lt"/>
              <a:buAutoNum type="arabicPeriod"/>
            </a:pPr>
            <a:r>
              <a:rPr lang="en-US" dirty="0" smtClean="0">
                <a:latin typeface="Times New Roman" pitchFamily="18" charset="0"/>
                <a:cs typeface="Times New Roman" pitchFamily="18" charset="0"/>
              </a:rPr>
              <a:t>Machine tool applications.</a:t>
            </a:r>
          </a:p>
          <a:p>
            <a:pPr marL="514350" indent="-514350">
              <a:buFont typeface="+mj-lt"/>
              <a:buAutoNum type="arabicPeriod"/>
            </a:pPr>
            <a:r>
              <a:rPr lang="en-US" dirty="0" smtClean="0">
                <a:latin typeface="Times New Roman" pitchFamily="18" charset="0"/>
                <a:cs typeface="Times New Roman" pitchFamily="18" charset="0"/>
              </a:rPr>
              <a:t>Electrically operated vehicles, trains, cars.</a:t>
            </a:r>
          </a:p>
          <a:p>
            <a:pPr marL="514350" indent="-514350">
              <a:buFont typeface="+mj-lt"/>
              <a:buAutoNum type="arabicPeriod"/>
            </a:pPr>
            <a:r>
              <a:rPr lang="en-US" dirty="0" smtClean="0">
                <a:latin typeface="Times New Roman" pitchFamily="18" charset="0"/>
                <a:cs typeface="Times New Roman" pitchFamily="18" charset="0"/>
              </a:rPr>
              <a:t>Welding</a:t>
            </a:r>
          </a:p>
          <a:p>
            <a:pPr marL="514350" indent="-514350">
              <a:buFont typeface="+mj-lt"/>
              <a:buAutoNum type="arabicPeriod"/>
            </a:pPr>
            <a:r>
              <a:rPr lang="en-US" dirty="0" smtClean="0">
                <a:latin typeface="Times New Roman" pitchFamily="18" charset="0"/>
                <a:cs typeface="Times New Roman" pitchFamily="18" charset="0"/>
              </a:rPr>
              <a:t>Induction heating &amp; dielectric heating.</a:t>
            </a:r>
          </a:p>
          <a:p>
            <a:pPr marL="514350" indent="-514350">
              <a:buFont typeface="+mj-lt"/>
              <a:buAutoNum type="arabicPeriod"/>
            </a:pPr>
            <a:r>
              <a:rPr lang="en-US" dirty="0" smtClean="0">
                <a:latin typeface="Times New Roman" pitchFamily="18" charset="0"/>
                <a:cs typeface="Times New Roman" pitchFamily="18" charset="0"/>
              </a:rPr>
              <a:t>Electroagro  systems.</a:t>
            </a:r>
          </a:p>
          <a:p>
            <a:pPr marL="514350" indent="-514350">
              <a:buFont typeface="+mj-lt"/>
              <a:buAutoNum type="arabicPeriod"/>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Introduction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latin typeface="Times New Roman" pitchFamily="18" charset="0"/>
                <a:cs typeface="Times New Roman" pitchFamily="18" charset="0"/>
              </a:rPr>
              <a:t>In the day to day life, we use electrical power for various applications including the domestic &amp; industrial applications.</a:t>
            </a:r>
          </a:p>
          <a:p>
            <a:r>
              <a:rPr lang="en-US" dirty="0" smtClean="0">
                <a:latin typeface="Times New Roman" pitchFamily="18" charset="0"/>
                <a:cs typeface="Times New Roman" pitchFamily="18" charset="0"/>
              </a:rPr>
              <a:t>For most of the domestic applications, we use a single phase ac supply.</a:t>
            </a:r>
          </a:p>
          <a:p>
            <a:r>
              <a:rPr lang="en-US" dirty="0" smtClean="0">
                <a:latin typeface="Times New Roman" pitchFamily="18" charset="0"/>
                <a:cs typeface="Times New Roman" pitchFamily="18" charset="0"/>
              </a:rPr>
              <a:t>For high power industrial applications, the three phase ac supply is used.</a:t>
            </a:r>
          </a:p>
          <a:p>
            <a:r>
              <a:rPr lang="en-US" dirty="0" smtClean="0">
                <a:latin typeface="Times New Roman" pitchFamily="18" charset="0"/>
                <a:cs typeface="Times New Roman" pitchFamily="18" charset="0"/>
              </a:rPr>
              <a:t>For certain domestic applications such as telephones, the dc supply is used.</a:t>
            </a:r>
          </a:p>
          <a:p>
            <a:r>
              <a:rPr lang="en-US" dirty="0" smtClean="0">
                <a:latin typeface="Times New Roman" pitchFamily="18" charset="0"/>
                <a:cs typeface="Times New Roman" pitchFamily="18" charset="0"/>
              </a:rPr>
              <a:t>For certain applications such as electric trains, a high voltage DC system is used.</a:t>
            </a:r>
            <a:endParaRPr lang="en-US" dirty="0">
              <a:latin typeface="Times New Roman" pitchFamily="18" charset="0"/>
              <a:cs typeface="Times New Roman"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209800"/>
            <a:ext cx="8229600" cy="2800767"/>
          </a:xfrm>
          <a:prstGeom prst="rect">
            <a:avLst/>
          </a:prstGeom>
          <a:noFill/>
        </p:spPr>
        <p:txBody>
          <a:bodyPr wrap="square" rtlCol="0">
            <a:spAutoFit/>
          </a:bodyPr>
          <a:lstStyle/>
          <a:p>
            <a:pPr algn="ctr"/>
            <a:r>
              <a:rPr lang="en-US" sz="8800" b="1" dirty="0" smtClean="0">
                <a:latin typeface="Times New Roman" pitchFamily="18" charset="0"/>
                <a:cs typeface="Times New Roman" pitchFamily="18" charset="0"/>
              </a:rPr>
              <a:t>AC Fundamentals</a:t>
            </a:r>
            <a:endParaRPr lang="en-US" sz="8800" b="1" dirty="0">
              <a:latin typeface="Times New Roman" pitchFamily="18" charset="0"/>
              <a:cs typeface="Times New Roman"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AC Supply System</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dirty="0" smtClean="0"/>
              <a:t>The electric supply used for the domestic applications is single phase ac supply whereas that used for the factories, institutions etc. is a three phase ac supply.</a:t>
            </a:r>
          </a:p>
          <a:p>
            <a:r>
              <a:rPr lang="en-US" dirty="0" smtClean="0"/>
              <a:t>The single phase ac supply is a two wire system, the two wires involved are called “Phase” and “Neutral.’’</a:t>
            </a:r>
          </a:p>
          <a:p>
            <a:pPr>
              <a:buNone/>
            </a:pP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Continued….</a:t>
            </a:r>
            <a:endParaRPr lang="en-US" b="1" dirty="0">
              <a:latin typeface="Times New Roman" pitchFamily="18" charset="0"/>
              <a:cs typeface="Times New Roman" pitchFamily="18" charset="0"/>
            </a:endParaRPr>
          </a:p>
        </p:txBody>
      </p:sp>
      <p:pic>
        <p:nvPicPr>
          <p:cNvPr id="4" name="Content Placeholder 3" descr="1 phase ac.png"/>
          <p:cNvPicPr>
            <a:picLocks noGrp="1" noChangeAspect="1"/>
          </p:cNvPicPr>
          <p:nvPr>
            <p:ph idx="1"/>
          </p:nvPr>
        </p:nvPicPr>
        <p:blipFill>
          <a:blip r:embed="rId2" cstate="print"/>
          <a:stretch>
            <a:fillRect/>
          </a:stretch>
        </p:blipFill>
        <p:spPr>
          <a:xfrm>
            <a:off x="762000" y="2743200"/>
            <a:ext cx="3200400" cy="1981200"/>
          </a:xfrm>
          <a:prstGeom prst="rect">
            <a:avLst/>
          </a:prstGeom>
        </p:spPr>
      </p:pic>
      <p:pic>
        <p:nvPicPr>
          <p:cNvPr id="5" name="Picture 4" descr="ac wf.gif"/>
          <p:cNvPicPr>
            <a:picLocks noChangeAspect="1"/>
          </p:cNvPicPr>
          <p:nvPr/>
        </p:nvPicPr>
        <p:blipFill>
          <a:blip r:embed="rId3" cstate="print"/>
          <a:stretch>
            <a:fillRect/>
          </a:stretch>
        </p:blipFill>
        <p:spPr>
          <a:xfrm>
            <a:off x="4572000" y="2514600"/>
            <a:ext cx="3352800" cy="220980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AC Waveforms</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b="1" dirty="0" smtClean="0">
                <a:latin typeface="Times New Roman" pitchFamily="18" charset="0"/>
                <a:cs typeface="Times New Roman" pitchFamily="18" charset="0"/>
              </a:rPr>
              <a:t>Waveform:</a:t>
            </a:r>
          </a:p>
          <a:p>
            <a:pPr>
              <a:buNone/>
            </a:pP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A waveform is a graph of magnitude of a quantity with respect to time.</a:t>
            </a:r>
          </a:p>
          <a:p>
            <a:pPr>
              <a:buNone/>
            </a:pPr>
            <a:r>
              <a:rPr lang="en-US" dirty="0" smtClean="0">
                <a:latin typeface="Times New Roman" pitchFamily="18" charset="0"/>
                <a:cs typeface="Times New Roman" pitchFamily="18" charset="0"/>
              </a:rPr>
              <a:t>		The quantity plotted on the X-axis is time and the quantity plotted on the Y-axis will be voltage, current, power etc.</a:t>
            </a:r>
          </a:p>
          <a:p>
            <a:pPr>
              <a:buNone/>
            </a:pPr>
            <a:endParaRPr lang="en-US" b="1" dirty="0">
              <a:latin typeface="Times New Roman" pitchFamily="18" charset="0"/>
              <a:cs typeface="Times New Roman" pitchFamily="18" charset="0"/>
            </a:endParaRPr>
          </a:p>
        </p:txBody>
      </p:sp>
      <p:pic>
        <p:nvPicPr>
          <p:cNvPr id="4" name="Picture 3" descr="sine.gif"/>
          <p:cNvPicPr>
            <a:picLocks noChangeAspect="1"/>
          </p:cNvPicPr>
          <p:nvPr/>
        </p:nvPicPr>
        <p:blipFill>
          <a:blip r:embed="rId2" cstate="print"/>
          <a:stretch>
            <a:fillRect/>
          </a:stretch>
        </p:blipFill>
        <p:spPr>
          <a:xfrm>
            <a:off x="1905000" y="4876800"/>
            <a:ext cx="5410200" cy="167640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Continued….</a:t>
            </a:r>
            <a:endParaRPr lang="en-US" dirty="0"/>
          </a:p>
        </p:txBody>
      </p:sp>
      <p:sp>
        <p:nvSpPr>
          <p:cNvPr id="3" name="Content Placeholder 2"/>
          <p:cNvSpPr>
            <a:spLocks noGrp="1"/>
          </p:cNvSpPr>
          <p:nvPr>
            <p:ph idx="1"/>
          </p:nvPr>
        </p:nvSpPr>
        <p:spPr/>
        <p:txBody>
          <a:bodyPr/>
          <a:lstStyle/>
          <a:p>
            <a:r>
              <a:rPr lang="en-US" b="1" dirty="0" smtClean="0">
                <a:latin typeface="Times New Roman" pitchFamily="18" charset="0"/>
                <a:cs typeface="Times New Roman" pitchFamily="18" charset="0"/>
              </a:rPr>
              <a:t>Types of AC Waveforms:</a:t>
            </a:r>
          </a:p>
          <a:p>
            <a:pPr>
              <a:buNone/>
            </a:pP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The shape of an ac quantity need not always be a sine wave.</a:t>
            </a:r>
          </a:p>
          <a:p>
            <a:pPr>
              <a:buNone/>
            </a:pPr>
            <a:r>
              <a:rPr lang="en-US" dirty="0" smtClean="0">
                <a:latin typeface="Times New Roman" pitchFamily="18" charset="0"/>
                <a:cs typeface="Times New Roman" pitchFamily="18" charset="0"/>
              </a:rPr>
              <a:t>      It can have other shape such as triangular wave, square wave or a trapezoidal waveform.</a:t>
            </a:r>
          </a:p>
          <a:p>
            <a:pPr>
              <a:buNone/>
            </a:pPr>
            <a:endParaRPr lang="en-US" dirty="0">
              <a:latin typeface="Times New Roman" pitchFamily="18" charset="0"/>
              <a:cs typeface="Times New Roman" pitchFamily="18" charset="0"/>
            </a:endParaRPr>
          </a:p>
        </p:txBody>
      </p:sp>
      <p:pic>
        <p:nvPicPr>
          <p:cNvPr id="4" name="Picture 3" descr="square wave.png"/>
          <p:cNvPicPr>
            <a:picLocks noChangeAspect="1"/>
          </p:cNvPicPr>
          <p:nvPr/>
        </p:nvPicPr>
        <p:blipFill>
          <a:blip r:embed="rId2" cstate="print"/>
          <a:stretch>
            <a:fillRect/>
          </a:stretch>
        </p:blipFill>
        <p:spPr>
          <a:xfrm>
            <a:off x="762000" y="4495800"/>
            <a:ext cx="2514600" cy="1781175"/>
          </a:xfrm>
          <a:prstGeom prst="rect">
            <a:avLst/>
          </a:prstGeom>
        </p:spPr>
      </p:pic>
      <p:pic>
        <p:nvPicPr>
          <p:cNvPr id="5" name="Picture 4" descr="TriangleWave_701.gif"/>
          <p:cNvPicPr>
            <a:picLocks noChangeAspect="1"/>
          </p:cNvPicPr>
          <p:nvPr/>
        </p:nvPicPr>
        <p:blipFill>
          <a:blip r:embed="rId3" cstate="print"/>
          <a:stretch>
            <a:fillRect/>
          </a:stretch>
        </p:blipFill>
        <p:spPr>
          <a:xfrm>
            <a:off x="4343400" y="4495800"/>
            <a:ext cx="3810000" cy="1524000"/>
          </a:xfrm>
          <a:prstGeom prst="rect">
            <a:avLst/>
          </a:prstGeom>
        </p:spPr>
      </p:pic>
      <p:sp>
        <p:nvSpPr>
          <p:cNvPr id="6" name="TextBox 5"/>
          <p:cNvSpPr txBox="1"/>
          <p:nvPr/>
        </p:nvSpPr>
        <p:spPr>
          <a:xfrm>
            <a:off x="533400" y="6248400"/>
            <a:ext cx="2743200" cy="369332"/>
          </a:xfrm>
          <a:prstGeom prst="rect">
            <a:avLst/>
          </a:prstGeom>
          <a:noFill/>
        </p:spPr>
        <p:txBody>
          <a:bodyPr wrap="square" rtlCol="0">
            <a:spAutoFit/>
          </a:bodyPr>
          <a:lstStyle/>
          <a:p>
            <a:pPr algn="ctr"/>
            <a:r>
              <a:rPr lang="en-US" b="1" dirty="0" smtClean="0">
                <a:latin typeface="Times New Roman" pitchFamily="18" charset="0"/>
                <a:cs typeface="Times New Roman" pitchFamily="18" charset="0"/>
              </a:rPr>
              <a:t>(a) Square wave</a:t>
            </a:r>
            <a:endParaRPr lang="en-US" b="1" dirty="0">
              <a:latin typeface="Times New Roman" pitchFamily="18" charset="0"/>
              <a:cs typeface="Times New Roman" pitchFamily="18" charset="0"/>
            </a:endParaRPr>
          </a:p>
        </p:txBody>
      </p:sp>
      <p:sp>
        <p:nvSpPr>
          <p:cNvPr id="7" name="TextBox 6"/>
          <p:cNvSpPr txBox="1"/>
          <p:nvPr/>
        </p:nvSpPr>
        <p:spPr>
          <a:xfrm>
            <a:off x="4876800" y="6172200"/>
            <a:ext cx="3276600" cy="369332"/>
          </a:xfrm>
          <a:prstGeom prst="rect">
            <a:avLst/>
          </a:prstGeom>
          <a:noFill/>
        </p:spPr>
        <p:txBody>
          <a:bodyPr wrap="square" rtlCol="0">
            <a:spAutoFit/>
          </a:bodyPr>
          <a:lstStyle/>
          <a:p>
            <a:pPr algn="ctr"/>
            <a:r>
              <a:rPr lang="en-US" b="1" dirty="0" smtClean="0">
                <a:latin typeface="Times New Roman" pitchFamily="18" charset="0"/>
                <a:cs typeface="Times New Roman" pitchFamily="18" charset="0"/>
              </a:rPr>
              <a:t>(b) Triangular wave</a:t>
            </a:r>
            <a:endParaRPr lang="en-US" b="1" dirty="0">
              <a:latin typeface="Times New Roman" pitchFamily="18" charset="0"/>
              <a:cs typeface="Times New Roman"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latin typeface="Times New Roman" pitchFamily="18" charset="0"/>
                <a:cs typeface="Times New Roman" pitchFamily="18" charset="0"/>
              </a:rPr>
              <a:t>Graphical &amp; Mathematical Representation of Sinusoidal AC Quantities</a:t>
            </a:r>
            <a:endParaRPr lang="en-US" sz="3200" b="1" dirty="0">
              <a:latin typeface="Times New Roman" pitchFamily="18" charset="0"/>
              <a:cs typeface="Times New Roman" pitchFamily="18" charset="0"/>
            </a:endParaRPr>
          </a:p>
        </p:txBody>
      </p:sp>
      <p:pic>
        <p:nvPicPr>
          <p:cNvPr id="4" name="Content Placeholder 3" descr="sinusoidal.gif"/>
          <p:cNvPicPr>
            <a:picLocks noGrp="1" noChangeAspect="1"/>
          </p:cNvPicPr>
          <p:nvPr>
            <p:ph idx="1"/>
          </p:nvPr>
        </p:nvPicPr>
        <p:blipFill>
          <a:blip r:embed="rId2" cstate="print"/>
          <a:stretch>
            <a:fillRect/>
          </a:stretch>
        </p:blipFill>
        <p:spPr>
          <a:xfrm>
            <a:off x="838200" y="1981200"/>
            <a:ext cx="7391400" cy="2819400"/>
          </a:xfrm>
        </p:spPr>
      </p:pic>
      <p:sp>
        <p:nvSpPr>
          <p:cNvPr id="5" name="TextBox 4"/>
          <p:cNvSpPr txBox="1"/>
          <p:nvPr/>
        </p:nvSpPr>
        <p:spPr>
          <a:xfrm>
            <a:off x="990600" y="4953000"/>
            <a:ext cx="7086600" cy="461665"/>
          </a:xfrm>
          <a:prstGeom prst="rect">
            <a:avLst/>
          </a:prstGeom>
          <a:noFill/>
        </p:spPr>
        <p:txBody>
          <a:bodyPr wrap="square" rtlCol="0">
            <a:spAutoFit/>
          </a:bodyPr>
          <a:lstStyle/>
          <a:p>
            <a:pPr algn="ctr"/>
            <a:r>
              <a:rPr lang="en-US" sz="2400" b="1" dirty="0" smtClean="0">
                <a:latin typeface="Times New Roman" pitchFamily="18" charset="0"/>
                <a:cs typeface="Times New Roman" pitchFamily="18" charset="0"/>
              </a:rPr>
              <a:t>Fig. 1: Instantaneous sinusoidal voltage/ current</a:t>
            </a:r>
            <a:endParaRPr lang="en-US" sz="2400" b="1" dirty="0">
              <a:latin typeface="Times New Roman" pitchFamily="18" charset="0"/>
              <a:cs typeface="Times New Roman"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Continued….</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b="1" dirty="0" smtClean="0">
                <a:latin typeface="Times New Roman" pitchFamily="18" charset="0"/>
                <a:cs typeface="Times New Roman" pitchFamily="18" charset="0"/>
              </a:rPr>
              <a:t>Mathematical representation:</a:t>
            </a:r>
          </a:p>
          <a:p>
            <a:r>
              <a:rPr lang="en-US" dirty="0" smtClean="0">
                <a:latin typeface="Times New Roman" pitchFamily="18" charset="0"/>
                <a:cs typeface="Times New Roman" pitchFamily="18" charset="0"/>
              </a:rPr>
              <a:t>The voltage wave form is mathematically represented as,</a:t>
            </a:r>
          </a:p>
          <a:p>
            <a:pPr>
              <a:buNone/>
            </a:pPr>
            <a:r>
              <a:rPr lang="en-US" dirty="0" smtClean="0">
                <a:latin typeface="Times New Roman" pitchFamily="18" charset="0"/>
                <a:cs typeface="Times New Roman" pitchFamily="18" charset="0"/>
              </a:rPr>
              <a:t>                   v(t) = V</a:t>
            </a:r>
            <a:r>
              <a:rPr lang="en-US" baseline="-25000" dirty="0" smtClean="0">
                <a:latin typeface="Times New Roman" pitchFamily="18" charset="0"/>
                <a:cs typeface="Times New Roman" pitchFamily="18" charset="0"/>
              </a:rPr>
              <a:t>m </a:t>
            </a:r>
            <a:r>
              <a:rPr lang="en-US" dirty="0" smtClean="0">
                <a:latin typeface="Times New Roman" pitchFamily="18" charset="0"/>
                <a:cs typeface="Times New Roman" pitchFamily="18" charset="0"/>
              </a:rPr>
              <a:t>sin(2</a:t>
            </a:r>
            <a:r>
              <a:rPr lang="el-GR" dirty="0" smtClean="0"/>
              <a:t>π</a:t>
            </a:r>
            <a:r>
              <a:rPr lang="en-US" dirty="0" smtClean="0"/>
              <a:t>f</a:t>
            </a:r>
            <a:r>
              <a:rPr lang="en-US" baseline="-25000" dirty="0" smtClean="0"/>
              <a:t>0</a:t>
            </a:r>
            <a:r>
              <a:rPr lang="en-US" dirty="0" smtClean="0"/>
              <a:t>t)               ……(1)</a:t>
            </a:r>
          </a:p>
          <a:p>
            <a:pPr>
              <a:buNone/>
            </a:pPr>
            <a:r>
              <a:rPr lang="en-US" dirty="0" smtClean="0">
                <a:latin typeface="Times New Roman" pitchFamily="18" charset="0"/>
                <a:cs typeface="Times New Roman" pitchFamily="18" charset="0"/>
              </a:rPr>
              <a:t>Where v(t) = Instantaneous voltage,</a:t>
            </a:r>
          </a:p>
          <a:p>
            <a:pPr>
              <a:buNone/>
            </a:pPr>
            <a:r>
              <a:rPr lang="en-US" dirty="0" smtClean="0">
                <a:latin typeface="Times New Roman" pitchFamily="18" charset="0"/>
                <a:cs typeface="Times New Roman" pitchFamily="18" charset="0"/>
              </a:rPr>
              <a:t>            V</a:t>
            </a:r>
            <a:r>
              <a:rPr lang="en-US" baseline="-25000" dirty="0" smtClean="0">
                <a:latin typeface="Times New Roman" pitchFamily="18" charset="0"/>
                <a:cs typeface="Times New Roman" pitchFamily="18" charset="0"/>
              </a:rPr>
              <a:t>m </a:t>
            </a:r>
            <a:r>
              <a:rPr lang="en-US" dirty="0" smtClean="0">
                <a:latin typeface="Times New Roman" pitchFamily="18" charset="0"/>
                <a:cs typeface="Times New Roman" pitchFamily="18" charset="0"/>
              </a:rPr>
              <a:t>= Peak value (or maximum value)</a:t>
            </a:r>
          </a:p>
          <a:p>
            <a:pPr>
              <a:buNone/>
            </a:pPr>
            <a:r>
              <a:rPr lang="en-US" dirty="0" smtClean="0">
                <a:latin typeface="Times New Roman" pitchFamily="18" charset="0"/>
                <a:cs typeface="Times New Roman" pitchFamily="18" charset="0"/>
              </a:rPr>
              <a:t>              f</a:t>
            </a:r>
            <a:r>
              <a:rPr lang="en-US" baseline="-25000" dirty="0" smtClean="0">
                <a:latin typeface="Times New Roman" pitchFamily="18" charset="0"/>
                <a:cs typeface="Times New Roman" pitchFamily="18" charset="0"/>
              </a:rPr>
              <a:t>0 </a:t>
            </a:r>
            <a:r>
              <a:rPr lang="en-US" dirty="0" smtClean="0">
                <a:latin typeface="Times New Roman" pitchFamily="18" charset="0"/>
                <a:cs typeface="Times New Roman" pitchFamily="18" charset="0"/>
              </a:rPr>
              <a:t>= Frequency in Hz. (f</a:t>
            </a:r>
            <a:r>
              <a:rPr lang="en-US" baseline="-25000" dirty="0" smtClean="0">
                <a:latin typeface="Times New Roman" pitchFamily="18" charset="0"/>
                <a:cs typeface="Times New Roman" pitchFamily="18" charset="0"/>
              </a:rPr>
              <a:t>0</a:t>
            </a:r>
            <a:r>
              <a:rPr lang="en-US" dirty="0" smtClean="0">
                <a:latin typeface="Times New Roman" pitchFamily="18" charset="0"/>
                <a:cs typeface="Times New Roman" pitchFamily="18" charset="0"/>
              </a:rPr>
              <a:t> = 1/T</a:t>
            </a:r>
            <a:r>
              <a:rPr lang="en-US" baseline="-25000" dirty="0" smtClean="0">
                <a:latin typeface="Times New Roman" pitchFamily="18" charset="0"/>
                <a:cs typeface="Times New Roman" pitchFamily="18" charset="0"/>
              </a:rPr>
              <a:t>0</a:t>
            </a:r>
            <a:r>
              <a:rPr lang="en-US" dirty="0" smtClean="0">
                <a:latin typeface="Times New Roman" pitchFamily="18" charset="0"/>
                <a:cs typeface="Times New Roman" pitchFamily="18" charset="0"/>
              </a:rPr>
              <a:t>)</a:t>
            </a:r>
          </a:p>
          <a:p>
            <a:pPr>
              <a:buNone/>
            </a:pPr>
            <a:r>
              <a:rPr lang="en-US" dirty="0" smtClean="0">
                <a:latin typeface="Times New Roman" pitchFamily="18" charset="0"/>
                <a:cs typeface="Times New Roman" pitchFamily="18" charset="0"/>
              </a:rPr>
              <a:t>         and “sin” represents the shape of the waveform.</a:t>
            </a:r>
            <a:endParaRPr lang="en-US" dirty="0">
              <a:latin typeface="Times New Roman" pitchFamily="18" charset="0"/>
              <a:cs typeface="Times New Roman"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Continued….</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latin typeface="Times New Roman" pitchFamily="18" charset="0"/>
                <a:cs typeface="Times New Roman" pitchFamily="18" charset="0"/>
              </a:rPr>
              <a:t>It can also be represented as,</a:t>
            </a:r>
          </a:p>
          <a:p>
            <a:pPr>
              <a:buNone/>
            </a:pPr>
            <a:r>
              <a:rPr lang="en-US" dirty="0" smtClean="0">
                <a:latin typeface="Times New Roman" pitchFamily="18" charset="0"/>
                <a:cs typeface="Times New Roman" pitchFamily="18" charset="0"/>
              </a:rPr>
              <a:t>             v(t) = V</a:t>
            </a:r>
            <a:r>
              <a:rPr lang="en-US" baseline="-25000" dirty="0" smtClean="0">
                <a:latin typeface="Times New Roman" pitchFamily="18" charset="0"/>
                <a:cs typeface="Times New Roman" pitchFamily="18" charset="0"/>
              </a:rPr>
              <a:t>m </a:t>
            </a:r>
            <a:r>
              <a:rPr lang="en-US" dirty="0" smtClean="0">
                <a:latin typeface="Times New Roman" pitchFamily="18" charset="0"/>
                <a:cs typeface="Times New Roman" pitchFamily="18" charset="0"/>
              </a:rPr>
              <a:t>sin (</a:t>
            </a:r>
            <a:r>
              <a:rPr lang="el-GR" dirty="0" smtClean="0">
                <a:latin typeface="Times New Roman" pitchFamily="18" charset="0"/>
                <a:cs typeface="Times New Roman" pitchFamily="18" charset="0"/>
              </a:rPr>
              <a:t>ω</a:t>
            </a:r>
            <a:r>
              <a:rPr lang="en-US" baseline="-25000" dirty="0" smtClean="0">
                <a:latin typeface="Times New Roman" pitchFamily="18" charset="0"/>
                <a:cs typeface="Times New Roman" pitchFamily="18" charset="0"/>
              </a:rPr>
              <a:t>0</a:t>
            </a:r>
            <a:r>
              <a:rPr lang="en-US" dirty="0" smtClean="0">
                <a:latin typeface="Times New Roman" pitchFamily="18" charset="0"/>
                <a:cs typeface="Times New Roman" pitchFamily="18" charset="0"/>
              </a:rPr>
              <a:t>t)       or   V</a:t>
            </a:r>
            <a:r>
              <a:rPr lang="en-US" baseline="-25000" dirty="0" smtClean="0">
                <a:latin typeface="Times New Roman" pitchFamily="18" charset="0"/>
                <a:cs typeface="Times New Roman" pitchFamily="18" charset="0"/>
              </a:rPr>
              <a:t>m </a:t>
            </a:r>
            <a:r>
              <a:rPr lang="en-US" dirty="0" smtClean="0">
                <a:latin typeface="Times New Roman" pitchFamily="18" charset="0"/>
                <a:cs typeface="Times New Roman" pitchFamily="18" charset="0"/>
              </a:rPr>
              <a:t>sin</a:t>
            </a:r>
            <a:r>
              <a:rPr lang="el-GR" dirty="0" smtClean="0">
                <a:latin typeface="Times New Roman" pitchFamily="18" charset="0"/>
                <a:cs typeface="Times New Roman" pitchFamily="18" charset="0"/>
              </a:rPr>
              <a:t>θ</a:t>
            </a:r>
            <a:endParaRPr lang="en-US" dirty="0" smtClean="0">
              <a:latin typeface="Times New Roman" pitchFamily="18" charset="0"/>
              <a:cs typeface="Times New Roman" pitchFamily="18" charset="0"/>
            </a:endParaRPr>
          </a:p>
          <a:p>
            <a:pPr>
              <a:buNone/>
            </a:pPr>
            <a:r>
              <a:rPr lang="en-US" baseline="-25000"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where </a:t>
            </a:r>
            <a:r>
              <a:rPr lang="el-GR" dirty="0" smtClean="0">
                <a:latin typeface="Times New Roman" pitchFamily="18" charset="0"/>
                <a:cs typeface="Times New Roman" pitchFamily="18" charset="0"/>
              </a:rPr>
              <a:t>θ</a:t>
            </a:r>
            <a:r>
              <a:rPr lang="en-US" dirty="0" smtClean="0">
                <a:latin typeface="Times New Roman" pitchFamily="18" charset="0"/>
                <a:cs typeface="Times New Roman" pitchFamily="18" charset="0"/>
              </a:rPr>
              <a:t> = </a:t>
            </a:r>
            <a:r>
              <a:rPr lang="el-GR" dirty="0" smtClean="0">
                <a:latin typeface="Times New Roman" pitchFamily="18" charset="0"/>
                <a:cs typeface="Times New Roman" pitchFamily="18" charset="0"/>
              </a:rPr>
              <a:t>ω</a:t>
            </a:r>
            <a:r>
              <a:rPr lang="en-US" baseline="-25000" dirty="0" smtClean="0">
                <a:latin typeface="Times New Roman" pitchFamily="18" charset="0"/>
                <a:cs typeface="Times New Roman" pitchFamily="18" charset="0"/>
              </a:rPr>
              <a:t>0</a:t>
            </a:r>
            <a:r>
              <a:rPr lang="en-US" dirty="0" smtClean="0">
                <a:latin typeface="Times New Roman" pitchFamily="18" charset="0"/>
                <a:cs typeface="Times New Roman" pitchFamily="18" charset="0"/>
              </a:rPr>
              <a:t>t = 2</a:t>
            </a:r>
            <a:r>
              <a:rPr lang="el-GR" dirty="0" smtClean="0">
                <a:latin typeface="Times New Roman" pitchFamily="18" charset="0"/>
                <a:cs typeface="Times New Roman" pitchFamily="18" charset="0"/>
              </a:rPr>
              <a:t>π</a:t>
            </a:r>
            <a:r>
              <a:rPr lang="en-US" dirty="0" smtClean="0">
                <a:latin typeface="Times New Roman" pitchFamily="18" charset="0"/>
                <a:cs typeface="Times New Roman" pitchFamily="18" charset="0"/>
              </a:rPr>
              <a:t>f</a:t>
            </a:r>
            <a:r>
              <a:rPr lang="en-US" baseline="-25000" dirty="0" smtClean="0">
                <a:latin typeface="Times New Roman" pitchFamily="18" charset="0"/>
                <a:cs typeface="Times New Roman" pitchFamily="18" charset="0"/>
              </a:rPr>
              <a:t>0</a:t>
            </a:r>
            <a:r>
              <a:rPr lang="en-US" dirty="0" smtClean="0">
                <a:latin typeface="Times New Roman" pitchFamily="18" charset="0"/>
                <a:cs typeface="Times New Roman" pitchFamily="18" charset="0"/>
              </a:rPr>
              <a:t>t</a:t>
            </a:r>
          </a:p>
          <a:p>
            <a:r>
              <a:rPr lang="en-US" dirty="0" smtClean="0">
                <a:latin typeface="Times New Roman" pitchFamily="18" charset="0"/>
                <a:cs typeface="Times New Roman" pitchFamily="18" charset="0"/>
              </a:rPr>
              <a:t>Similarly the current waveform is mathematically represented as,</a:t>
            </a:r>
          </a:p>
          <a:p>
            <a:pPr>
              <a:buNone/>
            </a:pPr>
            <a:r>
              <a:rPr lang="en-US" dirty="0" smtClean="0">
                <a:latin typeface="Times New Roman" pitchFamily="18" charset="0"/>
                <a:cs typeface="Times New Roman" pitchFamily="18" charset="0"/>
              </a:rPr>
              <a:t>                 i(t) = I</a:t>
            </a:r>
            <a:r>
              <a:rPr lang="en-US" baseline="-25000" dirty="0" smtClean="0">
                <a:latin typeface="Times New Roman" pitchFamily="18" charset="0"/>
                <a:cs typeface="Times New Roman" pitchFamily="18" charset="0"/>
              </a:rPr>
              <a:t>m </a:t>
            </a:r>
            <a:r>
              <a:rPr lang="en-US" dirty="0" smtClean="0">
                <a:latin typeface="Times New Roman" pitchFamily="18" charset="0"/>
                <a:cs typeface="Times New Roman" pitchFamily="18" charset="0"/>
              </a:rPr>
              <a:t>sin(2</a:t>
            </a:r>
            <a:r>
              <a:rPr lang="el-GR" dirty="0" smtClean="0">
                <a:latin typeface="Times New Roman" pitchFamily="18" charset="0"/>
                <a:cs typeface="Times New Roman" pitchFamily="18" charset="0"/>
              </a:rPr>
              <a:t>π</a:t>
            </a:r>
            <a:r>
              <a:rPr lang="en-US" dirty="0" smtClean="0">
                <a:latin typeface="Times New Roman" pitchFamily="18" charset="0"/>
                <a:cs typeface="Times New Roman" pitchFamily="18" charset="0"/>
              </a:rPr>
              <a:t>f</a:t>
            </a:r>
            <a:r>
              <a:rPr lang="en-US" baseline="-25000" dirty="0" smtClean="0">
                <a:latin typeface="Times New Roman" pitchFamily="18" charset="0"/>
                <a:cs typeface="Times New Roman" pitchFamily="18" charset="0"/>
              </a:rPr>
              <a:t>0</a:t>
            </a:r>
            <a:r>
              <a:rPr lang="en-US" dirty="0" smtClean="0">
                <a:latin typeface="Times New Roman" pitchFamily="18" charset="0"/>
                <a:cs typeface="Times New Roman" pitchFamily="18" charset="0"/>
              </a:rPr>
              <a:t>t)</a:t>
            </a:r>
          </a:p>
          <a:p>
            <a:pPr>
              <a:buNone/>
            </a:pPr>
            <a:r>
              <a:rPr lang="en-US" dirty="0" smtClean="0">
                <a:latin typeface="Times New Roman" pitchFamily="18" charset="0"/>
                <a:cs typeface="Times New Roman" pitchFamily="18" charset="0"/>
              </a:rPr>
              <a:t>Where </a:t>
            </a:r>
            <a:r>
              <a:rPr lang="en-US" dirty="0" err="1" smtClean="0">
                <a:latin typeface="Times New Roman" pitchFamily="18" charset="0"/>
                <a:cs typeface="Times New Roman" pitchFamily="18" charset="0"/>
              </a:rPr>
              <a:t>i</a:t>
            </a:r>
            <a:r>
              <a:rPr lang="en-US" dirty="0" smtClean="0">
                <a:latin typeface="Times New Roman" pitchFamily="18" charset="0"/>
                <a:cs typeface="Times New Roman" pitchFamily="18" charset="0"/>
              </a:rPr>
              <a:t>(t) = Instantaneous current,</a:t>
            </a:r>
          </a:p>
          <a:p>
            <a:pPr>
              <a:buNone/>
            </a:pPr>
            <a:r>
              <a:rPr lang="en-US" dirty="0" smtClean="0">
                <a:latin typeface="Times New Roman" pitchFamily="18" charset="0"/>
                <a:cs typeface="Times New Roman" pitchFamily="18" charset="0"/>
              </a:rPr>
              <a:t>            I</a:t>
            </a:r>
            <a:r>
              <a:rPr lang="en-US" baseline="-25000" dirty="0" smtClean="0">
                <a:latin typeface="Times New Roman" pitchFamily="18" charset="0"/>
                <a:cs typeface="Times New Roman" pitchFamily="18" charset="0"/>
              </a:rPr>
              <a:t>m </a:t>
            </a:r>
            <a:r>
              <a:rPr lang="en-US" dirty="0" smtClean="0">
                <a:latin typeface="Times New Roman" pitchFamily="18" charset="0"/>
                <a:cs typeface="Times New Roman" pitchFamily="18" charset="0"/>
              </a:rPr>
              <a:t>= Peak value (or maximum value)</a:t>
            </a:r>
          </a:p>
          <a:p>
            <a:pPr>
              <a:buNone/>
            </a:pPr>
            <a:r>
              <a:rPr lang="en-US" dirty="0" smtClean="0">
                <a:latin typeface="Times New Roman" pitchFamily="18" charset="0"/>
                <a:cs typeface="Times New Roman" pitchFamily="18" charset="0"/>
              </a:rPr>
              <a:t>              f</a:t>
            </a:r>
            <a:r>
              <a:rPr lang="en-US" baseline="-25000" dirty="0" smtClean="0">
                <a:latin typeface="Times New Roman" pitchFamily="18" charset="0"/>
                <a:cs typeface="Times New Roman" pitchFamily="18" charset="0"/>
              </a:rPr>
              <a:t>0 </a:t>
            </a:r>
            <a:r>
              <a:rPr lang="en-US" dirty="0" smtClean="0">
                <a:latin typeface="Times New Roman" pitchFamily="18" charset="0"/>
                <a:cs typeface="Times New Roman" pitchFamily="18" charset="0"/>
              </a:rPr>
              <a:t>= Frequency in Hz.</a:t>
            </a:r>
          </a:p>
          <a:p>
            <a:pPr>
              <a:buNone/>
            </a:pPr>
            <a:r>
              <a:rPr lang="en-US" dirty="0" smtClean="0"/>
              <a:t>                </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Definitions</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92500"/>
          </a:bodyPr>
          <a:lstStyle/>
          <a:p>
            <a:pPr marL="514350" indent="-514350">
              <a:buAutoNum type="arabicPeriod"/>
            </a:pPr>
            <a:r>
              <a:rPr lang="en-US" b="1" dirty="0" smtClean="0">
                <a:latin typeface="Times New Roman" pitchFamily="18" charset="0"/>
                <a:cs typeface="Times New Roman" pitchFamily="18" charset="0"/>
              </a:rPr>
              <a:t>Waveform</a:t>
            </a:r>
            <a:r>
              <a:rPr lang="en-US" dirty="0" smtClean="0">
                <a:latin typeface="Times New Roman" pitchFamily="18" charset="0"/>
                <a:cs typeface="Times New Roman" pitchFamily="18" charset="0"/>
              </a:rPr>
              <a:t>:</a:t>
            </a:r>
          </a:p>
          <a:p>
            <a:pPr marL="514350" indent="-514350">
              <a:buNone/>
            </a:pPr>
            <a:r>
              <a:rPr lang="en-US" dirty="0" smtClean="0">
                <a:latin typeface="Times New Roman" pitchFamily="18" charset="0"/>
                <a:cs typeface="Times New Roman" pitchFamily="18" charset="0"/>
              </a:rPr>
              <a:t>		The waveform is a graph of magnitude of an AC quantity against time. The waveform tells us about instantaneous (instant to instant) change in the magnitude (value) of an AC waveform.</a:t>
            </a:r>
          </a:p>
          <a:p>
            <a:pPr marL="514350" indent="-514350">
              <a:buAutoNum type="arabicPeriod" startAt="2"/>
            </a:pPr>
            <a:r>
              <a:rPr lang="en-US" b="1" dirty="0" smtClean="0">
                <a:latin typeface="Times New Roman" pitchFamily="18" charset="0"/>
                <a:cs typeface="Times New Roman" pitchFamily="18" charset="0"/>
              </a:rPr>
              <a:t>Instantaneous value</a:t>
            </a:r>
            <a:r>
              <a:rPr lang="en-US" dirty="0" smtClean="0">
                <a:latin typeface="Times New Roman" pitchFamily="18" charset="0"/>
                <a:cs typeface="Times New Roman" pitchFamily="18" charset="0"/>
              </a:rPr>
              <a:t>:</a:t>
            </a:r>
          </a:p>
          <a:p>
            <a:pPr marL="514350" indent="-514350">
              <a:buNone/>
            </a:pPr>
            <a:r>
              <a:rPr lang="en-US" dirty="0" smtClean="0">
                <a:latin typeface="Times New Roman" pitchFamily="18" charset="0"/>
                <a:cs typeface="Times New Roman" pitchFamily="18" charset="0"/>
              </a:rPr>
              <a:t>		The instantaneous value of an ac quantity is defined as the value of that quantity at particular instant of time.</a:t>
            </a:r>
          </a:p>
          <a:p>
            <a:pPr marL="514350" indent="-514350">
              <a:buNone/>
            </a:pP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Continued….</a:t>
            </a:r>
            <a:endParaRPr lang="en-US" dirty="0"/>
          </a:p>
        </p:txBody>
      </p:sp>
      <p:pic>
        <p:nvPicPr>
          <p:cNvPr id="4" name="Content Placeholder 3" descr="instan value.gif"/>
          <p:cNvPicPr>
            <a:picLocks noGrp="1" noChangeAspect="1"/>
          </p:cNvPicPr>
          <p:nvPr>
            <p:ph idx="1"/>
          </p:nvPr>
        </p:nvPicPr>
        <p:blipFill>
          <a:blip r:embed="rId2" cstate="print"/>
          <a:stretch>
            <a:fillRect/>
          </a:stretch>
        </p:blipFill>
        <p:spPr>
          <a:xfrm>
            <a:off x="762000" y="1447801"/>
            <a:ext cx="7391400" cy="1981199"/>
          </a:xfrm>
        </p:spPr>
      </p:pic>
      <p:sp>
        <p:nvSpPr>
          <p:cNvPr id="5" name="TextBox 4"/>
          <p:cNvSpPr txBox="1"/>
          <p:nvPr/>
        </p:nvSpPr>
        <p:spPr>
          <a:xfrm>
            <a:off x="914400" y="3429000"/>
            <a:ext cx="7391400" cy="369332"/>
          </a:xfrm>
          <a:prstGeom prst="rect">
            <a:avLst/>
          </a:prstGeom>
          <a:noFill/>
        </p:spPr>
        <p:txBody>
          <a:bodyPr wrap="square" rtlCol="0">
            <a:spAutoFit/>
          </a:bodyPr>
          <a:lstStyle/>
          <a:p>
            <a:pPr algn="ctr"/>
            <a:r>
              <a:rPr lang="en-US" b="1" dirty="0" smtClean="0">
                <a:latin typeface="Times New Roman" pitchFamily="18" charset="0"/>
                <a:cs typeface="Times New Roman" pitchFamily="18" charset="0"/>
              </a:rPr>
              <a:t>Fig. (a) Waveform &amp; instantaneous value of an ac voltage</a:t>
            </a:r>
            <a:endParaRPr lang="en-US" b="1" dirty="0">
              <a:latin typeface="Times New Roman" pitchFamily="18" charset="0"/>
              <a:cs typeface="Times New Roman" pitchFamily="18" charset="0"/>
            </a:endParaRPr>
          </a:p>
        </p:txBody>
      </p:sp>
      <p:pic>
        <p:nvPicPr>
          <p:cNvPr id="6" name="Content Placeholder 3" descr="sinusoidal.gif"/>
          <p:cNvPicPr>
            <a:picLocks noChangeAspect="1"/>
          </p:cNvPicPr>
          <p:nvPr/>
        </p:nvPicPr>
        <p:blipFill>
          <a:blip r:embed="rId3" cstate="print"/>
          <a:stretch>
            <a:fillRect/>
          </a:stretch>
        </p:blipFill>
        <p:spPr>
          <a:xfrm>
            <a:off x="1066800" y="4038600"/>
            <a:ext cx="7391400" cy="2133600"/>
          </a:xfrm>
          <a:prstGeom prst="rect">
            <a:avLst/>
          </a:prstGeom>
        </p:spPr>
      </p:pic>
      <p:sp>
        <p:nvSpPr>
          <p:cNvPr id="7" name="TextBox 6"/>
          <p:cNvSpPr txBox="1"/>
          <p:nvPr/>
        </p:nvSpPr>
        <p:spPr>
          <a:xfrm>
            <a:off x="1143000" y="6400800"/>
            <a:ext cx="7391400" cy="369332"/>
          </a:xfrm>
          <a:prstGeom prst="rect">
            <a:avLst/>
          </a:prstGeom>
          <a:noFill/>
        </p:spPr>
        <p:txBody>
          <a:bodyPr wrap="square" rtlCol="0">
            <a:spAutoFit/>
          </a:bodyPr>
          <a:lstStyle/>
          <a:p>
            <a:pPr algn="ctr"/>
            <a:r>
              <a:rPr lang="en-US" b="1" dirty="0" smtClean="0">
                <a:latin typeface="Times New Roman" pitchFamily="18" charset="0"/>
                <a:cs typeface="Times New Roman" pitchFamily="18" charset="0"/>
              </a:rPr>
              <a:t> Fig. (b) Definition of cycle &amp; time period </a:t>
            </a:r>
            <a:endParaRPr lang="en-US" b="1"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Times New Roman" pitchFamily="18" charset="0"/>
                <a:cs typeface="Times New Roman" pitchFamily="18" charset="0"/>
              </a:rPr>
              <a:t>Difference between AC &amp; DC Quantities </a:t>
            </a:r>
            <a:endParaRPr lang="en-US" b="1" dirty="0">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nvPr>
        </p:nvGraphicFramePr>
        <p:xfrm>
          <a:off x="457200" y="1600200"/>
          <a:ext cx="8229600" cy="4480560"/>
        </p:xfrm>
        <a:graphic>
          <a:graphicData uri="http://schemas.openxmlformats.org/drawingml/2006/table">
            <a:tbl>
              <a:tblPr firstRow="1" bandRow="1">
                <a:tableStyleId>{5C22544A-7EE6-4342-B048-85BDC9FD1C3A}</a:tableStyleId>
              </a:tblPr>
              <a:tblGrid>
                <a:gridCol w="609600"/>
                <a:gridCol w="1524000"/>
                <a:gridCol w="2895600"/>
                <a:gridCol w="3200400"/>
              </a:tblGrid>
              <a:tr h="581025">
                <a:tc>
                  <a:txBody>
                    <a:bodyPr/>
                    <a:lstStyle/>
                    <a:p>
                      <a:r>
                        <a:rPr lang="en-US" sz="2200" dirty="0" smtClean="0">
                          <a:latin typeface="Times New Roman" pitchFamily="18" charset="0"/>
                          <a:cs typeface="Times New Roman" pitchFamily="18" charset="0"/>
                        </a:rPr>
                        <a:t>Sr. No.</a:t>
                      </a:r>
                      <a:endParaRPr lang="en-US" sz="2200" dirty="0">
                        <a:latin typeface="Times New Roman" pitchFamily="18" charset="0"/>
                        <a:cs typeface="Times New Roman" pitchFamily="18" charset="0"/>
                      </a:endParaRPr>
                    </a:p>
                  </a:txBody>
                  <a:tcPr/>
                </a:tc>
                <a:tc>
                  <a:txBody>
                    <a:bodyPr/>
                    <a:lstStyle/>
                    <a:p>
                      <a:pPr algn="ctr"/>
                      <a:r>
                        <a:rPr lang="en-US" sz="2200" dirty="0" smtClean="0">
                          <a:latin typeface="Times New Roman" pitchFamily="18" charset="0"/>
                          <a:cs typeface="Times New Roman" pitchFamily="18" charset="0"/>
                        </a:rPr>
                        <a:t>Parameter</a:t>
                      </a:r>
                      <a:endParaRPr lang="en-US" sz="2200" dirty="0">
                        <a:latin typeface="Times New Roman" pitchFamily="18" charset="0"/>
                        <a:cs typeface="Times New Roman" pitchFamily="18" charset="0"/>
                      </a:endParaRPr>
                    </a:p>
                  </a:txBody>
                  <a:tcPr/>
                </a:tc>
                <a:tc>
                  <a:txBody>
                    <a:bodyPr/>
                    <a:lstStyle/>
                    <a:p>
                      <a:pPr algn="ctr"/>
                      <a:r>
                        <a:rPr lang="en-US" sz="2200" dirty="0" smtClean="0">
                          <a:latin typeface="Times New Roman" pitchFamily="18" charset="0"/>
                          <a:cs typeface="Times New Roman" pitchFamily="18" charset="0"/>
                        </a:rPr>
                        <a:t>AC</a:t>
                      </a:r>
                      <a:endParaRPr lang="en-US" sz="2200" dirty="0">
                        <a:latin typeface="Times New Roman" pitchFamily="18" charset="0"/>
                        <a:cs typeface="Times New Roman" pitchFamily="18" charset="0"/>
                      </a:endParaRPr>
                    </a:p>
                  </a:txBody>
                  <a:tcPr/>
                </a:tc>
                <a:tc>
                  <a:txBody>
                    <a:bodyPr/>
                    <a:lstStyle/>
                    <a:p>
                      <a:pPr algn="ctr"/>
                      <a:r>
                        <a:rPr lang="en-US" sz="2200" dirty="0" smtClean="0">
                          <a:latin typeface="Times New Roman" pitchFamily="18" charset="0"/>
                          <a:cs typeface="Times New Roman" pitchFamily="18" charset="0"/>
                        </a:rPr>
                        <a:t>DC</a:t>
                      </a:r>
                      <a:endParaRPr lang="en-US" sz="2200" dirty="0">
                        <a:latin typeface="Times New Roman" pitchFamily="18" charset="0"/>
                        <a:cs typeface="Times New Roman" pitchFamily="18" charset="0"/>
                      </a:endParaRPr>
                    </a:p>
                  </a:txBody>
                  <a:tcPr/>
                </a:tc>
              </a:tr>
              <a:tr h="328405">
                <a:tc>
                  <a:txBody>
                    <a:bodyPr/>
                    <a:lstStyle/>
                    <a:p>
                      <a:r>
                        <a:rPr lang="en-US" sz="2000" b="1" dirty="0" smtClean="0">
                          <a:latin typeface="Times New Roman" pitchFamily="18" charset="0"/>
                          <a:cs typeface="Times New Roman" pitchFamily="18" charset="0"/>
                        </a:rPr>
                        <a:t>1.</a:t>
                      </a:r>
                      <a:endParaRPr lang="en-US" sz="2000" b="1" dirty="0">
                        <a:latin typeface="Times New Roman" pitchFamily="18" charset="0"/>
                        <a:cs typeface="Times New Roman" pitchFamily="18" charset="0"/>
                      </a:endParaRPr>
                    </a:p>
                  </a:txBody>
                  <a:tcPr/>
                </a:tc>
                <a:tc>
                  <a:txBody>
                    <a:bodyPr/>
                    <a:lstStyle/>
                    <a:p>
                      <a:r>
                        <a:rPr lang="en-US" sz="2000" b="1" dirty="0" smtClean="0">
                          <a:latin typeface="Times New Roman" pitchFamily="18" charset="0"/>
                          <a:cs typeface="Times New Roman" pitchFamily="18" charset="0"/>
                        </a:rPr>
                        <a:t>Waveform</a:t>
                      </a:r>
                      <a:endParaRPr lang="en-US" sz="2000" b="1" dirty="0">
                        <a:latin typeface="Times New Roman" pitchFamily="18" charset="0"/>
                        <a:cs typeface="Times New Roman" pitchFamily="18" charset="0"/>
                      </a:endParaRPr>
                    </a:p>
                  </a:txBody>
                  <a:tcPr/>
                </a:tc>
                <a:tc>
                  <a:txBody>
                    <a:bodyPr/>
                    <a:lstStyle/>
                    <a:p>
                      <a:endParaRPr lang="en-US" sz="2000" b="1" dirty="0" smtClean="0">
                        <a:latin typeface="Times New Roman" pitchFamily="18" charset="0"/>
                        <a:cs typeface="Times New Roman" pitchFamily="18" charset="0"/>
                      </a:endParaRPr>
                    </a:p>
                    <a:p>
                      <a:endParaRPr lang="en-US" sz="2000" b="1" dirty="0" smtClean="0">
                        <a:latin typeface="Times New Roman" pitchFamily="18" charset="0"/>
                        <a:cs typeface="Times New Roman" pitchFamily="18" charset="0"/>
                      </a:endParaRPr>
                    </a:p>
                    <a:p>
                      <a:endParaRPr lang="en-US" sz="2000" b="1" dirty="0" smtClean="0">
                        <a:latin typeface="Times New Roman" pitchFamily="18" charset="0"/>
                        <a:cs typeface="Times New Roman" pitchFamily="18" charset="0"/>
                      </a:endParaRPr>
                    </a:p>
                    <a:p>
                      <a:endParaRPr lang="en-US" sz="2000" b="1" dirty="0">
                        <a:latin typeface="Times New Roman" pitchFamily="18" charset="0"/>
                        <a:cs typeface="Times New Roman" pitchFamily="18" charset="0"/>
                      </a:endParaRPr>
                    </a:p>
                  </a:txBody>
                  <a:tcPr/>
                </a:tc>
                <a:tc>
                  <a:txBody>
                    <a:bodyPr/>
                    <a:lstStyle/>
                    <a:p>
                      <a:endParaRPr lang="en-US" sz="2000" b="1" dirty="0">
                        <a:latin typeface="Times New Roman" pitchFamily="18" charset="0"/>
                        <a:cs typeface="Times New Roman" pitchFamily="18" charset="0"/>
                      </a:endParaRPr>
                    </a:p>
                  </a:txBody>
                  <a:tcPr/>
                </a:tc>
              </a:tr>
              <a:tr h="833645">
                <a:tc>
                  <a:txBody>
                    <a:bodyPr/>
                    <a:lstStyle/>
                    <a:p>
                      <a:r>
                        <a:rPr lang="en-US" sz="2000" b="1" dirty="0" smtClean="0">
                          <a:latin typeface="Times New Roman" pitchFamily="18" charset="0"/>
                          <a:cs typeface="Times New Roman" pitchFamily="18" charset="0"/>
                        </a:rPr>
                        <a:t>2.</a:t>
                      </a:r>
                      <a:endParaRPr lang="en-US" sz="2000" b="1" dirty="0">
                        <a:latin typeface="Times New Roman" pitchFamily="18" charset="0"/>
                        <a:cs typeface="Times New Roman" pitchFamily="18" charset="0"/>
                      </a:endParaRPr>
                    </a:p>
                  </a:txBody>
                  <a:tcPr/>
                </a:tc>
                <a:tc>
                  <a:txBody>
                    <a:bodyPr/>
                    <a:lstStyle/>
                    <a:p>
                      <a:r>
                        <a:rPr lang="en-US" sz="2000" b="1" dirty="0" smtClean="0">
                          <a:latin typeface="Times New Roman" pitchFamily="18" charset="0"/>
                          <a:cs typeface="Times New Roman" pitchFamily="18" charset="0"/>
                        </a:rPr>
                        <a:t>Definition</a:t>
                      </a:r>
                      <a:endParaRPr lang="en-US" sz="2000" b="1" dirty="0">
                        <a:latin typeface="Times New Roman" pitchFamily="18" charset="0"/>
                        <a:cs typeface="Times New Roman" pitchFamily="18" charset="0"/>
                      </a:endParaRPr>
                    </a:p>
                  </a:txBody>
                  <a:tcPr/>
                </a:tc>
                <a:tc>
                  <a:txBody>
                    <a:bodyPr/>
                    <a:lstStyle/>
                    <a:p>
                      <a:r>
                        <a:rPr lang="en-US" sz="2000" b="1" dirty="0" smtClean="0">
                          <a:latin typeface="Times New Roman" pitchFamily="18" charset="0"/>
                          <a:cs typeface="Times New Roman" pitchFamily="18" charset="0"/>
                        </a:rPr>
                        <a:t>It is a signal</a:t>
                      </a:r>
                      <a:r>
                        <a:rPr lang="en-US" sz="2000" b="1" baseline="0" dirty="0" smtClean="0">
                          <a:latin typeface="Times New Roman" pitchFamily="18" charset="0"/>
                          <a:cs typeface="Times New Roman" pitchFamily="18" charset="0"/>
                        </a:rPr>
                        <a:t> which changes its magnitude as well as polarity.</a:t>
                      </a:r>
                      <a:endParaRPr lang="en-US" sz="2000" b="1" dirty="0">
                        <a:latin typeface="Times New Roman" pitchFamily="18" charset="0"/>
                        <a:cs typeface="Times New Roman" pitchFamily="18" charset="0"/>
                      </a:endParaRPr>
                    </a:p>
                  </a:txBody>
                  <a:tcPr/>
                </a:tc>
                <a:tc>
                  <a:txBody>
                    <a:bodyPr/>
                    <a:lstStyle/>
                    <a:p>
                      <a:r>
                        <a:rPr lang="en-US" sz="2000" b="1" dirty="0" smtClean="0">
                          <a:latin typeface="Times New Roman" pitchFamily="18" charset="0"/>
                          <a:cs typeface="Times New Roman" pitchFamily="18" charset="0"/>
                        </a:rPr>
                        <a:t>It is a signal which changes its magnitude</a:t>
                      </a:r>
                      <a:r>
                        <a:rPr lang="en-US" sz="2000" b="1" baseline="0" dirty="0" smtClean="0">
                          <a:latin typeface="Times New Roman" pitchFamily="18" charset="0"/>
                          <a:cs typeface="Times New Roman" pitchFamily="18" charset="0"/>
                        </a:rPr>
                        <a:t> but does not change its polarity.</a:t>
                      </a:r>
                      <a:endParaRPr lang="en-US" sz="2000" b="1" dirty="0">
                        <a:latin typeface="Times New Roman" pitchFamily="18" charset="0"/>
                        <a:cs typeface="Times New Roman" pitchFamily="18" charset="0"/>
                      </a:endParaRPr>
                    </a:p>
                  </a:txBody>
                  <a:tcPr/>
                </a:tc>
              </a:tr>
              <a:tr h="581025">
                <a:tc>
                  <a:txBody>
                    <a:bodyPr/>
                    <a:lstStyle/>
                    <a:p>
                      <a:r>
                        <a:rPr lang="en-US" sz="2000" b="1" dirty="0" smtClean="0">
                          <a:latin typeface="Times New Roman" pitchFamily="18" charset="0"/>
                          <a:cs typeface="Times New Roman" pitchFamily="18" charset="0"/>
                        </a:rPr>
                        <a:t>3.</a:t>
                      </a:r>
                      <a:endParaRPr lang="en-US" sz="2000" b="1" dirty="0">
                        <a:latin typeface="Times New Roman" pitchFamily="18" charset="0"/>
                        <a:cs typeface="Times New Roman" pitchFamily="18" charset="0"/>
                      </a:endParaRPr>
                    </a:p>
                  </a:txBody>
                  <a:tcPr/>
                </a:tc>
                <a:tc>
                  <a:txBody>
                    <a:bodyPr/>
                    <a:lstStyle/>
                    <a:p>
                      <a:r>
                        <a:rPr lang="en-US" sz="2000" b="1" dirty="0" smtClean="0">
                          <a:latin typeface="Times New Roman" pitchFamily="18" charset="0"/>
                          <a:cs typeface="Times New Roman" pitchFamily="18" charset="0"/>
                        </a:rPr>
                        <a:t>Use of transformer</a:t>
                      </a:r>
                      <a:endParaRPr lang="en-US" sz="2000" b="1" dirty="0">
                        <a:latin typeface="Times New Roman" pitchFamily="18" charset="0"/>
                        <a:cs typeface="Times New Roman" pitchFamily="18" charset="0"/>
                      </a:endParaRPr>
                    </a:p>
                  </a:txBody>
                  <a:tcPr/>
                </a:tc>
                <a:tc>
                  <a:txBody>
                    <a:bodyPr/>
                    <a:lstStyle/>
                    <a:p>
                      <a:r>
                        <a:rPr lang="en-US" sz="2000" b="1" dirty="0" smtClean="0">
                          <a:latin typeface="Times New Roman" pitchFamily="18" charset="0"/>
                          <a:cs typeface="Times New Roman" pitchFamily="18" charset="0"/>
                        </a:rPr>
                        <a:t>Possible</a:t>
                      </a:r>
                      <a:endParaRPr lang="en-US" sz="2000" b="1" dirty="0">
                        <a:latin typeface="Times New Roman" pitchFamily="18" charset="0"/>
                        <a:cs typeface="Times New Roman" pitchFamily="18" charset="0"/>
                      </a:endParaRPr>
                    </a:p>
                  </a:txBody>
                  <a:tcPr/>
                </a:tc>
                <a:tc>
                  <a:txBody>
                    <a:bodyPr/>
                    <a:lstStyle/>
                    <a:p>
                      <a:r>
                        <a:rPr lang="en-US" sz="2000" b="1" dirty="0" smtClean="0">
                          <a:latin typeface="Times New Roman" pitchFamily="18" charset="0"/>
                          <a:cs typeface="Times New Roman" pitchFamily="18" charset="0"/>
                        </a:rPr>
                        <a:t>Not possible</a:t>
                      </a:r>
                      <a:endParaRPr lang="en-US" sz="2000" b="1" dirty="0">
                        <a:latin typeface="Times New Roman" pitchFamily="18" charset="0"/>
                        <a:cs typeface="Times New Roman" pitchFamily="18" charset="0"/>
                      </a:endParaRPr>
                    </a:p>
                  </a:txBody>
                  <a:tcPr/>
                </a:tc>
              </a:tr>
              <a:tr h="581025">
                <a:tc>
                  <a:txBody>
                    <a:bodyPr/>
                    <a:lstStyle/>
                    <a:p>
                      <a:r>
                        <a:rPr lang="en-US" sz="2000" b="1" dirty="0" smtClean="0">
                          <a:latin typeface="Times New Roman" pitchFamily="18" charset="0"/>
                          <a:cs typeface="Times New Roman" pitchFamily="18" charset="0"/>
                        </a:rPr>
                        <a:t>4.</a:t>
                      </a:r>
                      <a:endParaRPr lang="en-US" sz="2000" b="1" dirty="0">
                        <a:latin typeface="Times New Roman" pitchFamily="18" charset="0"/>
                        <a:cs typeface="Times New Roman" pitchFamily="18" charset="0"/>
                      </a:endParaRPr>
                    </a:p>
                  </a:txBody>
                  <a:tcPr/>
                </a:tc>
                <a:tc>
                  <a:txBody>
                    <a:bodyPr/>
                    <a:lstStyle/>
                    <a:p>
                      <a:r>
                        <a:rPr lang="en-US" sz="2000" b="1" dirty="0" smtClean="0">
                          <a:latin typeface="Times New Roman" pitchFamily="18" charset="0"/>
                          <a:cs typeface="Times New Roman" pitchFamily="18" charset="0"/>
                        </a:rPr>
                        <a:t>Distribution efficiency</a:t>
                      </a:r>
                      <a:endParaRPr lang="en-US" sz="2000" b="1" dirty="0">
                        <a:latin typeface="Times New Roman" pitchFamily="18" charset="0"/>
                        <a:cs typeface="Times New Roman" pitchFamily="18" charset="0"/>
                      </a:endParaRPr>
                    </a:p>
                  </a:txBody>
                  <a:tcPr/>
                </a:tc>
                <a:tc>
                  <a:txBody>
                    <a:bodyPr/>
                    <a:lstStyle/>
                    <a:p>
                      <a:r>
                        <a:rPr lang="en-US" sz="2000" b="1" dirty="0" smtClean="0">
                          <a:latin typeface="Times New Roman" pitchFamily="18" charset="0"/>
                          <a:cs typeface="Times New Roman" pitchFamily="18" charset="0"/>
                        </a:rPr>
                        <a:t>High</a:t>
                      </a:r>
                      <a:endParaRPr lang="en-US" sz="2000" b="1" dirty="0">
                        <a:latin typeface="Times New Roman" pitchFamily="18" charset="0"/>
                        <a:cs typeface="Times New Roman" pitchFamily="18" charset="0"/>
                      </a:endParaRPr>
                    </a:p>
                  </a:txBody>
                  <a:tcPr/>
                </a:tc>
                <a:tc>
                  <a:txBody>
                    <a:bodyPr/>
                    <a:lstStyle/>
                    <a:p>
                      <a:r>
                        <a:rPr lang="en-US" sz="2000" b="1" dirty="0" smtClean="0">
                          <a:latin typeface="Times New Roman" pitchFamily="18" charset="0"/>
                          <a:cs typeface="Times New Roman" pitchFamily="18" charset="0"/>
                        </a:rPr>
                        <a:t>Low</a:t>
                      </a:r>
                      <a:endParaRPr lang="en-US" sz="2000" b="1" dirty="0">
                        <a:latin typeface="Times New Roman" pitchFamily="18" charset="0"/>
                        <a:cs typeface="Times New Roman" pitchFamily="18" charset="0"/>
                      </a:endParaRPr>
                    </a:p>
                  </a:txBody>
                  <a:tcPr/>
                </a:tc>
              </a:tr>
            </a:tbl>
          </a:graphicData>
        </a:graphic>
      </p:graphicFrame>
      <p:pic>
        <p:nvPicPr>
          <p:cNvPr id="5" name="Picture 4" descr="ac wf.gif"/>
          <p:cNvPicPr>
            <a:picLocks noChangeAspect="1"/>
          </p:cNvPicPr>
          <p:nvPr/>
        </p:nvPicPr>
        <p:blipFill>
          <a:blip r:embed="rId2" cstate="print"/>
          <a:stretch>
            <a:fillRect/>
          </a:stretch>
        </p:blipFill>
        <p:spPr>
          <a:xfrm>
            <a:off x="2743200" y="2438400"/>
            <a:ext cx="2590800" cy="990600"/>
          </a:xfrm>
          <a:prstGeom prst="rect">
            <a:avLst/>
          </a:prstGeom>
        </p:spPr>
      </p:pic>
      <p:pic>
        <p:nvPicPr>
          <p:cNvPr id="6" name="Picture 5" descr="Dc wf.gif"/>
          <p:cNvPicPr>
            <a:picLocks noChangeAspect="1"/>
          </p:cNvPicPr>
          <p:nvPr/>
        </p:nvPicPr>
        <p:blipFill>
          <a:blip r:embed="rId3" cstate="print"/>
          <a:stretch>
            <a:fillRect/>
          </a:stretch>
        </p:blipFill>
        <p:spPr>
          <a:xfrm>
            <a:off x="5791200" y="2514600"/>
            <a:ext cx="2514600" cy="990600"/>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Continued….</a:t>
            </a:r>
            <a:endParaRPr lang="en-US" dirty="0"/>
          </a:p>
        </p:txBody>
      </p:sp>
      <p:sp>
        <p:nvSpPr>
          <p:cNvPr id="3" name="Content Placeholder 2"/>
          <p:cNvSpPr>
            <a:spLocks noGrp="1"/>
          </p:cNvSpPr>
          <p:nvPr>
            <p:ph idx="1"/>
          </p:nvPr>
        </p:nvSpPr>
        <p:spPr/>
        <p:txBody>
          <a:bodyPr>
            <a:normAutofit fontScale="85000" lnSpcReduction="10000"/>
          </a:bodyPr>
          <a:lstStyle/>
          <a:p>
            <a:pPr>
              <a:buNone/>
            </a:pPr>
            <a:r>
              <a:rPr lang="en-US" b="1" dirty="0" smtClean="0">
                <a:latin typeface="Times New Roman" pitchFamily="18" charset="0"/>
                <a:cs typeface="Times New Roman" pitchFamily="18" charset="0"/>
              </a:rPr>
              <a:t>3. Cycle:</a:t>
            </a:r>
          </a:p>
          <a:p>
            <a:pPr>
              <a:buNone/>
            </a:pPr>
            <a:r>
              <a:rPr lang="en-US" dirty="0" smtClean="0">
                <a:latin typeface="Times New Roman" pitchFamily="18" charset="0"/>
                <a:cs typeface="Times New Roman" pitchFamily="18" charset="0"/>
              </a:rPr>
              <a:t>		In an ac waveform, a particular portion consisting of one positive and negative part repeats many times. Each repetition consisting of one positive &amp; one identical negative part is called as one cycle of the waveform as shown in fig.(b).</a:t>
            </a:r>
          </a:p>
          <a:p>
            <a:pPr>
              <a:buNone/>
            </a:pPr>
            <a:r>
              <a:rPr lang="en-US" dirty="0" smtClean="0">
                <a:latin typeface="Times New Roman" pitchFamily="18" charset="0"/>
                <a:cs typeface="Times New Roman" pitchFamily="18" charset="0"/>
              </a:rPr>
              <a:t>		If the waveform is plotted by plotting angle on the X-axis in place of time, then cycle is that portion of the waveform corresponding to the angle span of 2</a:t>
            </a:r>
            <a:r>
              <a:rPr lang="el-GR" dirty="0" smtClean="0">
                <a:latin typeface="Times New Roman" pitchFamily="18" charset="0"/>
                <a:cs typeface="Times New Roman" pitchFamily="18" charset="0"/>
              </a:rPr>
              <a:t> π</a:t>
            </a:r>
            <a:r>
              <a:rPr lang="en-US" dirty="0" smtClean="0">
                <a:latin typeface="Times New Roman" pitchFamily="18" charset="0"/>
                <a:cs typeface="Times New Roman" pitchFamily="18" charset="0"/>
              </a:rPr>
              <a:t> radians as shown in fig. (a).</a:t>
            </a:r>
          </a:p>
          <a:p>
            <a:pPr>
              <a:buNone/>
            </a:pPr>
            <a:r>
              <a:rPr lang="en-US" dirty="0" smtClean="0">
                <a:latin typeface="Times New Roman" pitchFamily="18" charset="0"/>
                <a:cs typeface="Times New Roman" pitchFamily="18" charset="0"/>
              </a:rPr>
              <a:t>                1 cycle ≅ 2 </a:t>
            </a:r>
            <a:r>
              <a:rPr lang="el-GR" dirty="0" smtClean="0">
                <a:latin typeface="Times New Roman" pitchFamily="18" charset="0"/>
                <a:cs typeface="Times New Roman" pitchFamily="18" charset="0"/>
              </a:rPr>
              <a:t>π</a:t>
            </a:r>
            <a:r>
              <a:rPr lang="en-US" dirty="0" smtClean="0">
                <a:latin typeface="Times New Roman" pitchFamily="18" charset="0"/>
                <a:cs typeface="Times New Roman" pitchFamily="18" charset="0"/>
              </a:rPr>
              <a:t>  radians = 360</a:t>
            </a:r>
            <a:r>
              <a:rPr lang="en-US" baseline="30000" dirty="0" smtClean="0">
                <a:latin typeface="Times New Roman" pitchFamily="18" charset="0"/>
                <a:cs typeface="Times New Roman" pitchFamily="18" charset="0"/>
              </a:rPr>
              <a:t>0</a:t>
            </a:r>
            <a:endParaRPr lang="en-US" baseline="30000" dirty="0">
              <a:latin typeface="Times New Roman" pitchFamily="18" charset="0"/>
              <a:cs typeface="Times New Roman"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Continued….</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b="1" dirty="0" smtClean="0">
                <a:latin typeface="Times New Roman" pitchFamily="18" charset="0"/>
                <a:cs typeface="Times New Roman" pitchFamily="18" charset="0"/>
              </a:rPr>
              <a:t>4. Time Period or Periodic Time (T):</a:t>
            </a:r>
          </a:p>
          <a:p>
            <a:pPr>
              <a:buNone/>
            </a:pPr>
            <a:r>
              <a:rPr lang="en-US" dirty="0" smtClean="0">
                <a:latin typeface="Times New Roman" pitchFamily="18" charset="0"/>
                <a:cs typeface="Times New Roman" pitchFamily="18" charset="0"/>
              </a:rPr>
              <a:t>		Time period (T) is defined as the time taken in seconds by the waveform of an ac quantity to complete one cycle. After every T seconds, the cycle repeats itself as shown in fig.(b).</a:t>
            </a:r>
          </a:p>
          <a:p>
            <a:pPr>
              <a:buNone/>
            </a:pPr>
            <a:endParaRPr lang="en-US" dirty="0" smtClean="0">
              <a:latin typeface="Times New Roman" pitchFamily="18" charset="0"/>
              <a:cs typeface="Times New Roman" pitchFamily="18" charset="0"/>
            </a:endParaRPr>
          </a:p>
          <a:p>
            <a:pPr>
              <a:buNone/>
            </a:pPr>
            <a:r>
              <a:rPr lang="en-US" b="1" dirty="0" smtClean="0">
                <a:latin typeface="Times New Roman" pitchFamily="18" charset="0"/>
                <a:cs typeface="Times New Roman" pitchFamily="18" charset="0"/>
              </a:rPr>
              <a:t>5. Frequency:</a:t>
            </a:r>
          </a:p>
          <a:p>
            <a:pPr>
              <a:buNone/>
            </a:pPr>
            <a:r>
              <a:rPr lang="en-US" dirty="0" smtClean="0">
                <a:latin typeface="Times New Roman" pitchFamily="18" charset="0"/>
                <a:cs typeface="Times New Roman" pitchFamily="18" charset="0"/>
              </a:rPr>
              <a:t>		Frequency is defined as the number of cycles completed by an alternating quantity in one second. It is denoted by “f” and its units are cycles/second or Hertz (Hz). </a:t>
            </a:r>
          </a:p>
          <a:p>
            <a:pPr>
              <a:buNone/>
            </a:pP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Continued….</a:t>
            </a:r>
            <a:endParaRPr lang="en-US" dirty="0"/>
          </a:p>
        </p:txBody>
      </p:sp>
      <p:sp>
        <p:nvSpPr>
          <p:cNvPr id="3" name="Content Placeholder 2"/>
          <p:cNvSpPr>
            <a:spLocks noGrp="1"/>
          </p:cNvSpPr>
          <p:nvPr>
            <p:ph idx="1"/>
          </p:nvPr>
        </p:nvSpPr>
        <p:spPr/>
        <p:txBody>
          <a:bodyPr/>
          <a:lstStyle/>
          <a:p>
            <a:pPr>
              <a:buNone/>
            </a:pPr>
            <a:r>
              <a:rPr lang="en-US" dirty="0" smtClean="0"/>
              <a:t>         </a:t>
            </a:r>
            <a:r>
              <a:rPr lang="en-US" dirty="0" smtClean="0">
                <a:latin typeface="Times New Roman" pitchFamily="18" charset="0"/>
                <a:cs typeface="Times New Roman" pitchFamily="18" charset="0"/>
              </a:rPr>
              <a:t>Frequency (f) = </a:t>
            </a:r>
          </a:p>
          <a:p>
            <a:pPr>
              <a:buNone/>
            </a:pPr>
            <a:endParaRPr lang="en-US" dirty="0"/>
          </a:p>
        </p:txBody>
      </p:sp>
      <p:sp>
        <p:nvSpPr>
          <p:cNvPr id="6" name="Rectangle 5"/>
          <p:cNvSpPr/>
          <p:nvPr/>
        </p:nvSpPr>
        <p:spPr>
          <a:xfrm>
            <a:off x="4038600" y="1524000"/>
            <a:ext cx="1148071" cy="553998"/>
          </a:xfrm>
          <a:prstGeom prst="rect">
            <a:avLst/>
          </a:prstGeom>
        </p:spPr>
        <p:txBody>
          <a:bodyPr wrap="none">
            <a:spAutoFit/>
          </a:bodyPr>
          <a:lstStyle/>
          <a:p>
            <a:r>
              <a:rPr lang="en-US" sz="3000" dirty="0" smtClean="0">
                <a:latin typeface="Times New Roman" pitchFamily="18" charset="0"/>
                <a:cs typeface="Times New Roman" pitchFamily="18" charset="0"/>
              </a:rPr>
              <a:t>cycles</a:t>
            </a:r>
            <a:endParaRPr lang="en-US" sz="3000" dirty="0"/>
          </a:p>
        </p:txBody>
      </p:sp>
      <p:cxnSp>
        <p:nvCxnSpPr>
          <p:cNvPr id="8" name="Straight Connector 7"/>
          <p:cNvCxnSpPr/>
          <p:nvPr/>
        </p:nvCxnSpPr>
        <p:spPr>
          <a:xfrm>
            <a:off x="-3352800" y="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038600" y="2057400"/>
            <a:ext cx="1219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3962400" y="1981200"/>
            <a:ext cx="1402948" cy="553998"/>
          </a:xfrm>
          <a:prstGeom prst="rect">
            <a:avLst/>
          </a:prstGeom>
        </p:spPr>
        <p:txBody>
          <a:bodyPr wrap="none">
            <a:spAutoFit/>
          </a:bodyPr>
          <a:lstStyle/>
          <a:p>
            <a:r>
              <a:rPr lang="en-US" sz="3000" dirty="0" smtClean="0">
                <a:latin typeface="Times New Roman" pitchFamily="18" charset="0"/>
                <a:cs typeface="Times New Roman" pitchFamily="18" charset="0"/>
              </a:rPr>
              <a:t>seconds</a:t>
            </a:r>
            <a:endParaRPr lang="en-US" sz="3000" dirty="0">
              <a:latin typeface="Times New Roman" pitchFamily="18" charset="0"/>
              <a:cs typeface="Times New Roman" pitchFamily="18" charset="0"/>
            </a:endParaRPr>
          </a:p>
        </p:txBody>
      </p:sp>
      <p:sp>
        <p:nvSpPr>
          <p:cNvPr id="12" name="Rectangle 11"/>
          <p:cNvSpPr/>
          <p:nvPr/>
        </p:nvSpPr>
        <p:spPr>
          <a:xfrm>
            <a:off x="5334000" y="1600200"/>
            <a:ext cx="1843774" cy="553998"/>
          </a:xfrm>
          <a:prstGeom prst="rect">
            <a:avLst/>
          </a:prstGeom>
        </p:spPr>
        <p:txBody>
          <a:bodyPr wrap="none">
            <a:spAutoFit/>
          </a:bodyPr>
          <a:lstStyle/>
          <a:p>
            <a:r>
              <a:rPr lang="en-US" sz="3000" dirty="0" smtClean="0">
                <a:latin typeface="Times New Roman" pitchFamily="18" charset="0"/>
                <a:cs typeface="Times New Roman" pitchFamily="18" charset="0"/>
              </a:rPr>
              <a:t>=             1</a:t>
            </a:r>
            <a:endParaRPr lang="en-US" sz="3000" dirty="0">
              <a:latin typeface="Times New Roman" pitchFamily="18" charset="0"/>
              <a:cs typeface="Times New Roman" pitchFamily="18" charset="0"/>
            </a:endParaRPr>
          </a:p>
        </p:txBody>
      </p:sp>
      <p:cxnSp>
        <p:nvCxnSpPr>
          <p:cNvPr id="14" name="Straight Connector 13"/>
          <p:cNvCxnSpPr/>
          <p:nvPr/>
        </p:nvCxnSpPr>
        <p:spPr>
          <a:xfrm>
            <a:off x="5943600" y="2057400"/>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5943600" y="1981200"/>
            <a:ext cx="2239716" cy="553998"/>
          </a:xfrm>
          <a:prstGeom prst="rect">
            <a:avLst/>
          </a:prstGeom>
        </p:spPr>
        <p:txBody>
          <a:bodyPr wrap="none">
            <a:spAutoFit/>
          </a:bodyPr>
          <a:lstStyle/>
          <a:p>
            <a:r>
              <a:rPr lang="en-US" sz="3000" dirty="0" smtClean="0">
                <a:latin typeface="Times New Roman" pitchFamily="18" charset="0"/>
                <a:cs typeface="Times New Roman" pitchFamily="18" charset="0"/>
              </a:rPr>
              <a:t>Second/cycle</a:t>
            </a:r>
            <a:endParaRPr lang="en-US" sz="3000" dirty="0"/>
          </a:p>
        </p:txBody>
      </p:sp>
      <p:sp>
        <p:nvSpPr>
          <p:cNvPr id="17" name="TextBox 16"/>
          <p:cNvSpPr txBox="1"/>
          <p:nvPr/>
        </p:nvSpPr>
        <p:spPr>
          <a:xfrm>
            <a:off x="2286000" y="2743200"/>
            <a:ext cx="3429000" cy="553998"/>
          </a:xfrm>
          <a:prstGeom prst="rect">
            <a:avLst/>
          </a:prstGeom>
          <a:noFill/>
        </p:spPr>
        <p:txBody>
          <a:bodyPr wrap="square" rtlCol="0">
            <a:spAutoFit/>
          </a:bodyPr>
          <a:lstStyle/>
          <a:p>
            <a:r>
              <a:rPr lang="en-US" sz="3000" dirty="0" smtClean="0">
                <a:latin typeface="Times New Roman" pitchFamily="18" charset="0"/>
                <a:cs typeface="Times New Roman" pitchFamily="18" charset="0"/>
              </a:rPr>
              <a:t>       ∴ f = (1/T)Hz</a:t>
            </a:r>
            <a:endParaRPr lang="en-US" sz="3000" dirty="0">
              <a:latin typeface="Times New Roman" pitchFamily="18" charset="0"/>
              <a:cs typeface="Times New Roman" pitchFamily="18" charset="0"/>
            </a:endParaRPr>
          </a:p>
        </p:txBody>
      </p:sp>
      <p:sp>
        <p:nvSpPr>
          <p:cNvPr id="19" name="TextBox 18"/>
          <p:cNvSpPr txBox="1"/>
          <p:nvPr/>
        </p:nvSpPr>
        <p:spPr>
          <a:xfrm>
            <a:off x="762000" y="3886200"/>
            <a:ext cx="8001000" cy="1477328"/>
          </a:xfrm>
          <a:prstGeom prst="rect">
            <a:avLst/>
          </a:prstGeom>
          <a:noFill/>
        </p:spPr>
        <p:txBody>
          <a:bodyPr wrap="square" rtlCol="0">
            <a:spAutoFit/>
          </a:bodyPr>
          <a:lstStyle/>
          <a:p>
            <a:r>
              <a:rPr lang="en-US" sz="3000" dirty="0" smtClean="0">
                <a:latin typeface="Times New Roman" pitchFamily="18" charset="0"/>
                <a:cs typeface="Times New Roman" pitchFamily="18" charset="0"/>
              </a:rPr>
              <a:t>Therefore as the time period increases, the frequency decreases and vice-versa as shown in fig.(c)</a:t>
            </a:r>
            <a:endParaRPr lang="en-US" sz="3000" dirty="0">
              <a:latin typeface="Times New Roman" pitchFamily="18" charset="0"/>
              <a:cs typeface="Times New Roman"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Continued….</a:t>
            </a:r>
            <a:endParaRPr lang="en-US" dirty="0"/>
          </a:p>
        </p:txBody>
      </p:sp>
      <p:pic>
        <p:nvPicPr>
          <p:cNvPr id="4" name="Content Placeholder 3" descr="frequency.png"/>
          <p:cNvPicPr>
            <a:picLocks noGrp="1" noChangeAspect="1"/>
          </p:cNvPicPr>
          <p:nvPr>
            <p:ph idx="1"/>
          </p:nvPr>
        </p:nvPicPr>
        <p:blipFill>
          <a:blip r:embed="rId2" cstate="print"/>
          <a:stretch>
            <a:fillRect/>
          </a:stretch>
        </p:blipFill>
        <p:spPr>
          <a:xfrm>
            <a:off x="990600" y="1524000"/>
            <a:ext cx="7620000" cy="4114800"/>
          </a:xfrm>
        </p:spPr>
      </p:pic>
      <p:sp>
        <p:nvSpPr>
          <p:cNvPr id="5" name="TextBox 4"/>
          <p:cNvSpPr txBox="1"/>
          <p:nvPr/>
        </p:nvSpPr>
        <p:spPr>
          <a:xfrm>
            <a:off x="1066800" y="5867400"/>
            <a:ext cx="7467600" cy="707886"/>
          </a:xfrm>
          <a:prstGeom prst="rect">
            <a:avLst/>
          </a:prstGeom>
          <a:noFill/>
        </p:spPr>
        <p:txBody>
          <a:bodyPr wrap="square" rtlCol="0">
            <a:spAutoFit/>
          </a:bodyPr>
          <a:lstStyle/>
          <a:p>
            <a:pPr algn="ctr"/>
            <a:r>
              <a:rPr lang="en-US" sz="2000" b="1" dirty="0" smtClean="0">
                <a:latin typeface="Times New Roman" pitchFamily="18" charset="0"/>
                <a:cs typeface="Times New Roman" pitchFamily="18" charset="0"/>
              </a:rPr>
              <a:t>Fig. (c) : effect of change in time period (T) on the value of frequency </a:t>
            </a:r>
            <a:endParaRPr lang="en-US" sz="2000" b="1" dirty="0">
              <a:latin typeface="Times New Roman" pitchFamily="18" charset="0"/>
              <a:cs typeface="Times New Roman"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Continued….</a:t>
            </a:r>
            <a:endParaRPr lang="en-US" dirty="0"/>
          </a:p>
        </p:txBody>
      </p:sp>
      <p:sp>
        <p:nvSpPr>
          <p:cNvPr id="3" name="Content Placeholder 2"/>
          <p:cNvSpPr>
            <a:spLocks noGrp="1"/>
          </p:cNvSpPr>
          <p:nvPr>
            <p:ph idx="1"/>
          </p:nvPr>
        </p:nvSpPr>
        <p:spPr/>
        <p:txBody>
          <a:bodyPr>
            <a:normAutofit fontScale="85000" lnSpcReduction="10000"/>
          </a:bodyPr>
          <a:lstStyle/>
          <a:p>
            <a:pPr>
              <a:buNone/>
            </a:pPr>
            <a:r>
              <a:rPr lang="en-US" b="1" dirty="0" smtClean="0"/>
              <a:t>6. Amplitude:</a:t>
            </a:r>
          </a:p>
          <a:p>
            <a:pPr>
              <a:buNone/>
            </a:pPr>
            <a:r>
              <a:rPr lang="en-US" dirty="0" smtClean="0"/>
              <a:t>		</a:t>
            </a:r>
            <a:r>
              <a:rPr lang="en-US" dirty="0" smtClean="0">
                <a:latin typeface="Times New Roman" pitchFamily="18" charset="0"/>
                <a:cs typeface="Times New Roman" pitchFamily="18" charset="0"/>
              </a:rPr>
              <a:t>The maximum value or peak value of an ac quantity is called as its amplitude. The amplitude is denoted by V</a:t>
            </a:r>
            <a:r>
              <a:rPr lang="en-US" baseline="-25000" dirty="0" smtClean="0">
                <a:latin typeface="Times New Roman" pitchFamily="18" charset="0"/>
                <a:cs typeface="Times New Roman" pitchFamily="18" charset="0"/>
              </a:rPr>
              <a:t>m </a:t>
            </a:r>
            <a:r>
              <a:rPr lang="en-US" dirty="0" smtClean="0">
                <a:latin typeface="Times New Roman" pitchFamily="18" charset="0"/>
                <a:cs typeface="Times New Roman" pitchFamily="18" charset="0"/>
              </a:rPr>
              <a:t>for voltage, I</a:t>
            </a:r>
            <a:r>
              <a:rPr lang="en-US" baseline="-25000" dirty="0" smtClean="0">
                <a:latin typeface="Times New Roman" pitchFamily="18" charset="0"/>
                <a:cs typeface="Times New Roman" pitchFamily="18" charset="0"/>
              </a:rPr>
              <a:t>m </a:t>
            </a:r>
            <a:r>
              <a:rPr lang="en-US" dirty="0" smtClean="0">
                <a:latin typeface="Times New Roman" pitchFamily="18" charset="0"/>
                <a:cs typeface="Times New Roman" pitchFamily="18" charset="0"/>
              </a:rPr>
              <a:t>for current waveform etc.</a:t>
            </a:r>
          </a:p>
          <a:p>
            <a:pPr>
              <a:buNone/>
            </a:pPr>
            <a:r>
              <a:rPr lang="en-US" b="1" dirty="0" smtClean="0">
                <a:latin typeface="Times New Roman" pitchFamily="18" charset="0"/>
                <a:cs typeface="Times New Roman" pitchFamily="18" charset="0"/>
              </a:rPr>
              <a:t>7. Angular Velocity (</a:t>
            </a:r>
            <a:r>
              <a:rPr lang="el-GR" b="1" dirty="0" smtClean="0">
                <a:latin typeface="Times New Roman" pitchFamily="18" charset="0"/>
                <a:cs typeface="Times New Roman" pitchFamily="18" charset="0"/>
              </a:rPr>
              <a:t>ω</a:t>
            </a:r>
            <a:r>
              <a:rPr lang="en-US" b="1" dirty="0" smtClean="0">
                <a:latin typeface="Times New Roman" pitchFamily="18" charset="0"/>
                <a:cs typeface="Times New Roman" pitchFamily="18" charset="0"/>
              </a:rPr>
              <a:t>):</a:t>
            </a:r>
          </a:p>
          <a:p>
            <a:pPr>
              <a:buNone/>
            </a:pPr>
            <a:r>
              <a:rPr lang="en-US" dirty="0" smtClean="0">
                <a:latin typeface="Times New Roman" pitchFamily="18" charset="0"/>
                <a:cs typeface="Times New Roman" pitchFamily="18" charset="0"/>
              </a:rPr>
              <a:t>		The angular velocity (</a:t>
            </a:r>
            <a:r>
              <a:rPr lang="el-GR" dirty="0" smtClean="0">
                <a:latin typeface="Times New Roman" pitchFamily="18" charset="0"/>
                <a:cs typeface="Times New Roman" pitchFamily="18" charset="0"/>
              </a:rPr>
              <a:t>ω</a:t>
            </a:r>
            <a:r>
              <a:rPr lang="en-US" dirty="0" smtClean="0">
                <a:latin typeface="Times New Roman" pitchFamily="18" charset="0"/>
                <a:cs typeface="Times New Roman" pitchFamily="18" charset="0"/>
              </a:rPr>
              <a:t>) is the rate of change of angle </a:t>
            </a:r>
            <a:r>
              <a:rPr lang="el-GR" dirty="0" smtClean="0">
                <a:latin typeface="Times New Roman" pitchFamily="18" charset="0"/>
                <a:cs typeface="Times New Roman" pitchFamily="18" charset="0"/>
              </a:rPr>
              <a:t>ω</a:t>
            </a:r>
            <a:r>
              <a:rPr lang="en-US" dirty="0" smtClean="0">
                <a:latin typeface="Times New Roman" pitchFamily="18" charset="0"/>
                <a:cs typeface="Times New Roman" pitchFamily="18" charset="0"/>
              </a:rPr>
              <a:t>t with respect to time.</a:t>
            </a:r>
          </a:p>
          <a:p>
            <a:pPr>
              <a:buNone/>
            </a:pPr>
            <a:r>
              <a:rPr lang="en-US" dirty="0" smtClean="0">
                <a:latin typeface="Times New Roman" pitchFamily="18" charset="0"/>
                <a:cs typeface="Times New Roman" pitchFamily="18" charset="0"/>
              </a:rPr>
              <a:t>                          ∴ </a:t>
            </a:r>
            <a:r>
              <a:rPr lang="el-GR" dirty="0" smtClean="0">
                <a:latin typeface="Times New Roman" pitchFamily="18" charset="0"/>
                <a:cs typeface="Times New Roman" pitchFamily="18" charset="0"/>
              </a:rPr>
              <a:t>ω</a:t>
            </a:r>
            <a:r>
              <a:rPr lang="en-US" dirty="0" smtClean="0">
                <a:latin typeface="Times New Roman" pitchFamily="18" charset="0"/>
                <a:cs typeface="Times New Roman" pitchFamily="18" charset="0"/>
              </a:rPr>
              <a:t> = d</a:t>
            </a:r>
            <a:r>
              <a:rPr lang="el-GR" dirty="0" smtClean="0">
                <a:latin typeface="Times New Roman" pitchFamily="18" charset="0"/>
                <a:cs typeface="Times New Roman" pitchFamily="18" charset="0"/>
              </a:rPr>
              <a:t>θ</a:t>
            </a:r>
            <a:r>
              <a:rPr lang="en-US" dirty="0" smtClean="0">
                <a:latin typeface="Times New Roman" pitchFamily="18" charset="0"/>
                <a:cs typeface="Times New Roman" pitchFamily="18" charset="0"/>
              </a:rPr>
              <a:t>                                 ……(1)</a:t>
            </a:r>
          </a:p>
          <a:p>
            <a:pPr>
              <a:buNone/>
            </a:pPr>
            <a:r>
              <a:rPr lang="en-US" dirty="0" smtClean="0">
                <a:latin typeface="Times New Roman" pitchFamily="18" charset="0"/>
                <a:cs typeface="Times New Roman" pitchFamily="18" charset="0"/>
              </a:rPr>
              <a:t>                          </a:t>
            </a:r>
          </a:p>
          <a:p>
            <a:pPr>
              <a:buNone/>
            </a:pPr>
            <a:r>
              <a:rPr lang="en-US" dirty="0" smtClean="0">
                <a:latin typeface="Times New Roman" pitchFamily="18" charset="0"/>
                <a:cs typeface="Times New Roman" pitchFamily="18" charset="0"/>
              </a:rPr>
              <a:t>   where d</a:t>
            </a:r>
            <a:r>
              <a:rPr lang="el-GR" dirty="0" smtClean="0">
                <a:latin typeface="Times New Roman" pitchFamily="18" charset="0"/>
                <a:cs typeface="Times New Roman" pitchFamily="18" charset="0"/>
              </a:rPr>
              <a:t>θ</a:t>
            </a:r>
            <a:r>
              <a:rPr lang="en-US" dirty="0" smtClean="0">
                <a:latin typeface="Times New Roman" pitchFamily="18" charset="0"/>
                <a:cs typeface="Times New Roman" pitchFamily="18" charset="0"/>
              </a:rPr>
              <a:t> is the change in angle in time dt.</a:t>
            </a:r>
            <a:endParaRPr lang="en-US" dirty="0"/>
          </a:p>
        </p:txBody>
      </p:sp>
      <p:cxnSp>
        <p:nvCxnSpPr>
          <p:cNvPr id="5" name="Straight Connector 4"/>
          <p:cNvCxnSpPr/>
          <p:nvPr/>
        </p:nvCxnSpPr>
        <p:spPr>
          <a:xfrm>
            <a:off x="3581400" y="4953000"/>
            <a:ext cx="38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505200" y="4876800"/>
            <a:ext cx="609600" cy="507831"/>
          </a:xfrm>
          <a:prstGeom prst="rect">
            <a:avLst/>
          </a:prstGeom>
          <a:noFill/>
        </p:spPr>
        <p:txBody>
          <a:bodyPr wrap="square" rtlCol="0">
            <a:spAutoFit/>
          </a:bodyPr>
          <a:lstStyle/>
          <a:p>
            <a:r>
              <a:rPr lang="en-US" sz="2700" dirty="0" smtClean="0">
                <a:latin typeface="Times New Roman" pitchFamily="18" charset="0"/>
                <a:cs typeface="Times New Roman" pitchFamily="18" charset="0"/>
              </a:rPr>
              <a:t>dt</a:t>
            </a:r>
            <a:endParaRPr lang="en-US" sz="2700" dirty="0">
              <a:latin typeface="Times New Roman" pitchFamily="18" charset="0"/>
              <a:cs typeface="Times New Roman"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Continued….</a:t>
            </a: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t>    If dt = T i.e. time period, (one cycle) then the corresponding change in </a:t>
            </a:r>
            <a:r>
              <a:rPr lang="el-GR" dirty="0" smtClean="0">
                <a:latin typeface="Times New Roman" pitchFamily="18" charset="0"/>
                <a:cs typeface="Times New Roman" pitchFamily="18" charset="0"/>
              </a:rPr>
              <a:t>θ</a:t>
            </a:r>
            <a:r>
              <a:rPr lang="en-US" dirty="0" smtClean="0">
                <a:latin typeface="Times New Roman" pitchFamily="18" charset="0"/>
                <a:cs typeface="Times New Roman" pitchFamily="18" charset="0"/>
              </a:rPr>
              <a:t> is 2</a:t>
            </a:r>
            <a:r>
              <a:rPr lang="el-GR" dirty="0" smtClean="0">
                <a:latin typeface="Times New Roman" pitchFamily="18" charset="0"/>
                <a:cs typeface="Times New Roman" pitchFamily="18" charset="0"/>
              </a:rPr>
              <a:t> π</a:t>
            </a:r>
            <a:r>
              <a:rPr lang="en-US" dirty="0" smtClean="0">
                <a:latin typeface="Times New Roman" pitchFamily="18" charset="0"/>
                <a:cs typeface="Times New Roman" pitchFamily="18" charset="0"/>
              </a:rPr>
              <a:t> radians.</a:t>
            </a:r>
          </a:p>
          <a:p>
            <a:pPr>
              <a:buNone/>
            </a:pPr>
            <a:r>
              <a:rPr lang="en-US" dirty="0" smtClean="0">
                <a:latin typeface="Times New Roman" pitchFamily="18" charset="0"/>
                <a:cs typeface="Times New Roman" pitchFamily="18" charset="0"/>
              </a:rPr>
              <a:t>                         ∴ d</a:t>
            </a:r>
            <a:r>
              <a:rPr lang="el-GR" dirty="0" smtClean="0">
                <a:latin typeface="Times New Roman" pitchFamily="18" charset="0"/>
                <a:cs typeface="Times New Roman" pitchFamily="18" charset="0"/>
              </a:rPr>
              <a:t>θ</a:t>
            </a:r>
            <a:r>
              <a:rPr lang="en-US" dirty="0" smtClean="0">
                <a:latin typeface="Times New Roman" pitchFamily="18" charset="0"/>
                <a:cs typeface="Times New Roman" pitchFamily="18" charset="0"/>
              </a:rPr>
              <a:t> = 2</a:t>
            </a:r>
            <a:r>
              <a:rPr lang="el-GR" dirty="0" smtClean="0">
                <a:latin typeface="Times New Roman" pitchFamily="18" charset="0"/>
                <a:cs typeface="Times New Roman" pitchFamily="18" charset="0"/>
              </a:rPr>
              <a:t>π</a:t>
            </a:r>
            <a:r>
              <a:rPr lang="en-US" dirty="0" smtClean="0">
                <a:latin typeface="Times New Roman" pitchFamily="18" charset="0"/>
                <a:cs typeface="Times New Roman" pitchFamily="18" charset="0"/>
              </a:rPr>
              <a:t> </a:t>
            </a:r>
          </a:p>
          <a:p>
            <a:pPr>
              <a:buNone/>
            </a:pPr>
            <a:r>
              <a:rPr lang="en-US" dirty="0" smtClean="0">
                <a:latin typeface="Times New Roman" pitchFamily="18" charset="0"/>
                <a:cs typeface="Times New Roman" pitchFamily="18" charset="0"/>
              </a:rPr>
              <a:t>                         ∴ </a:t>
            </a:r>
            <a:r>
              <a:rPr lang="el-GR" dirty="0" smtClean="0">
                <a:latin typeface="Times New Roman" pitchFamily="18" charset="0"/>
                <a:cs typeface="Times New Roman" pitchFamily="18" charset="0"/>
              </a:rPr>
              <a:t>ω</a:t>
            </a:r>
            <a:r>
              <a:rPr lang="en-US" dirty="0" smtClean="0">
                <a:latin typeface="Times New Roman" pitchFamily="18" charset="0"/>
                <a:cs typeface="Times New Roman" pitchFamily="18" charset="0"/>
              </a:rPr>
              <a:t> = 2</a:t>
            </a:r>
            <a:r>
              <a:rPr lang="el-GR" dirty="0" smtClean="0">
                <a:latin typeface="Times New Roman" pitchFamily="18" charset="0"/>
                <a:cs typeface="Times New Roman" pitchFamily="18" charset="0"/>
              </a:rPr>
              <a:t>π</a:t>
            </a:r>
            <a:r>
              <a:rPr lang="en-US" dirty="0" smtClean="0">
                <a:latin typeface="Times New Roman" pitchFamily="18" charset="0"/>
                <a:cs typeface="Times New Roman" pitchFamily="18" charset="0"/>
              </a:rPr>
              <a:t>                    …..(2)</a:t>
            </a:r>
          </a:p>
          <a:p>
            <a:pPr>
              <a:buNone/>
            </a:pPr>
            <a:r>
              <a:rPr lang="en-US" dirty="0" smtClean="0">
                <a:latin typeface="Times New Roman" pitchFamily="18" charset="0"/>
                <a:cs typeface="Times New Roman" pitchFamily="18" charset="0"/>
              </a:rPr>
              <a:t>     </a:t>
            </a:r>
          </a:p>
          <a:p>
            <a:pPr>
              <a:buNone/>
            </a:pPr>
            <a:r>
              <a:rPr lang="en-US" dirty="0" smtClean="0">
                <a:latin typeface="Times New Roman" pitchFamily="18" charset="0"/>
                <a:cs typeface="Times New Roman" pitchFamily="18" charset="0"/>
              </a:rPr>
              <a:t>       But           1/T = f</a:t>
            </a:r>
          </a:p>
          <a:p>
            <a:pPr>
              <a:buNone/>
            </a:pPr>
            <a:r>
              <a:rPr lang="en-US" dirty="0" smtClean="0">
                <a:latin typeface="Times New Roman" pitchFamily="18" charset="0"/>
                <a:cs typeface="Times New Roman" pitchFamily="18" charset="0"/>
              </a:rPr>
              <a:t>                    ∴ </a:t>
            </a:r>
            <a:r>
              <a:rPr lang="el-GR" dirty="0" smtClean="0">
                <a:latin typeface="Times New Roman" pitchFamily="18" charset="0"/>
                <a:cs typeface="Times New Roman" pitchFamily="18" charset="0"/>
              </a:rPr>
              <a:t>ω</a:t>
            </a:r>
            <a:r>
              <a:rPr lang="en-US" dirty="0" smtClean="0">
                <a:latin typeface="Times New Roman" pitchFamily="18" charset="0"/>
                <a:cs typeface="Times New Roman" pitchFamily="18" charset="0"/>
              </a:rPr>
              <a:t> = 2</a:t>
            </a:r>
            <a:r>
              <a:rPr lang="el-GR" dirty="0" smtClean="0">
                <a:latin typeface="Times New Roman" pitchFamily="18" charset="0"/>
                <a:cs typeface="Times New Roman" pitchFamily="18" charset="0"/>
              </a:rPr>
              <a:t>π</a:t>
            </a:r>
            <a:r>
              <a:rPr lang="en-US" dirty="0" smtClean="0">
                <a:latin typeface="Times New Roman" pitchFamily="18" charset="0"/>
                <a:cs typeface="Times New Roman" pitchFamily="18" charset="0"/>
              </a:rPr>
              <a:t>f</a:t>
            </a:r>
          </a:p>
          <a:p>
            <a:pPr>
              <a:buNone/>
            </a:pPr>
            <a:r>
              <a:rPr lang="en-US" dirty="0" smtClean="0">
                <a:latin typeface="Times New Roman" pitchFamily="18" charset="0"/>
                <a:cs typeface="Times New Roman" pitchFamily="18" charset="0"/>
              </a:rPr>
              <a:t>            </a:t>
            </a:r>
            <a:endParaRPr lang="en-US" dirty="0"/>
          </a:p>
        </p:txBody>
      </p:sp>
      <p:cxnSp>
        <p:nvCxnSpPr>
          <p:cNvPr id="6" name="Straight Connector 5"/>
          <p:cNvCxnSpPr/>
          <p:nvPr/>
        </p:nvCxnSpPr>
        <p:spPr>
          <a:xfrm>
            <a:off x="40386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114800" y="3505200"/>
            <a:ext cx="457200" cy="584775"/>
          </a:xfrm>
          <a:prstGeom prst="rect">
            <a:avLst/>
          </a:prstGeom>
          <a:noFill/>
        </p:spPr>
        <p:txBody>
          <a:bodyPr wrap="square" rtlCol="0">
            <a:spAutoFit/>
          </a:bodyPr>
          <a:lstStyle/>
          <a:p>
            <a:r>
              <a:rPr lang="en-US" sz="3200" dirty="0" smtClean="0"/>
              <a:t>T</a:t>
            </a:r>
            <a:endParaRPr lang="en-US" sz="32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Peak and Peak to Peak Voltage</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85000" lnSpcReduction="20000"/>
          </a:bodyPr>
          <a:lstStyle/>
          <a:p>
            <a:r>
              <a:rPr lang="en-US" dirty="0" smtClean="0">
                <a:latin typeface="Times New Roman" pitchFamily="18" charset="0"/>
                <a:cs typeface="Times New Roman" pitchFamily="18" charset="0"/>
              </a:rPr>
              <a:t>Peak to peak values are most often used when measuring the magnitude on the cathode ray oscilloscope (CRO) which is a measuring instrument.</a:t>
            </a:r>
          </a:p>
          <a:p>
            <a:r>
              <a:rPr lang="en-US" dirty="0" smtClean="0">
                <a:latin typeface="Times New Roman" pitchFamily="18" charset="0"/>
                <a:cs typeface="Times New Roman" pitchFamily="18" charset="0"/>
              </a:rPr>
              <a:t>Peak voltage is the voltage measured from baseline of an ac waveform to its maximum or peak level. It is also called as amplitude.</a:t>
            </a:r>
          </a:p>
          <a:p>
            <a:r>
              <a:rPr lang="en-US" dirty="0" smtClean="0">
                <a:latin typeface="Times New Roman" pitchFamily="18" charset="0"/>
                <a:cs typeface="Times New Roman" pitchFamily="18" charset="0"/>
              </a:rPr>
              <a:t>Peak voltage is denoted by V</a:t>
            </a:r>
            <a:r>
              <a:rPr lang="en-US" baseline="-25000" dirty="0" smtClean="0">
                <a:latin typeface="Times New Roman" pitchFamily="18" charset="0"/>
                <a:cs typeface="Times New Roman" pitchFamily="18" charset="0"/>
              </a:rPr>
              <a:t>m</a:t>
            </a:r>
            <a:r>
              <a:rPr lang="en-US" dirty="0" smtClean="0">
                <a:latin typeface="Times New Roman" pitchFamily="18" charset="0"/>
                <a:cs typeface="Times New Roman" pitchFamily="18" charset="0"/>
              </a:rPr>
              <a:t> or V</a:t>
            </a:r>
            <a:r>
              <a:rPr lang="en-US" baseline="-25000" dirty="0" smtClean="0">
                <a:latin typeface="Times New Roman" pitchFamily="18" charset="0"/>
                <a:cs typeface="Times New Roman" pitchFamily="18" charset="0"/>
              </a:rPr>
              <a:t>p</a:t>
            </a:r>
            <a:r>
              <a:rPr lang="en-US" dirty="0" smtClean="0">
                <a:latin typeface="Times New Roman" pitchFamily="18" charset="0"/>
                <a:cs typeface="Times New Roman" pitchFamily="18" charset="0"/>
              </a:rPr>
              <a:t>.</a:t>
            </a:r>
          </a:p>
          <a:p>
            <a:r>
              <a:rPr lang="en-US" dirty="0" smtClean="0">
                <a:latin typeface="Times New Roman" pitchFamily="18" charset="0"/>
                <a:cs typeface="Times New Roman" pitchFamily="18" charset="0"/>
              </a:rPr>
              <a:t>Peak to peak voltage is the voltage measured from the maximum positive level to maximum negative level.</a:t>
            </a:r>
          </a:p>
          <a:p>
            <a:r>
              <a:rPr lang="en-US" dirty="0" smtClean="0">
                <a:latin typeface="Times New Roman" pitchFamily="18" charset="0"/>
                <a:cs typeface="Times New Roman" pitchFamily="18" charset="0"/>
              </a:rPr>
              <a:t>Peak to peak voltage is denoted by V</a:t>
            </a:r>
            <a:r>
              <a:rPr lang="en-US" baseline="-25000" dirty="0" smtClean="0">
                <a:latin typeface="Times New Roman" pitchFamily="18" charset="0"/>
                <a:cs typeface="Times New Roman" pitchFamily="18" charset="0"/>
              </a:rPr>
              <a:t>p-p</a:t>
            </a:r>
            <a:r>
              <a:rPr lang="en-US" dirty="0" smtClean="0">
                <a:latin typeface="Times New Roman" pitchFamily="18" charset="0"/>
                <a:cs typeface="Times New Roman" pitchFamily="18" charset="0"/>
              </a:rPr>
              <a:t>.</a:t>
            </a:r>
          </a:p>
          <a:p>
            <a:pPr>
              <a:buNone/>
            </a:pPr>
            <a:r>
              <a:rPr lang="en-US" dirty="0" smtClean="0">
                <a:latin typeface="Times New Roman" pitchFamily="18" charset="0"/>
                <a:cs typeface="Times New Roman" pitchFamily="18" charset="0"/>
              </a:rPr>
              <a:t>                 ∴ V</a:t>
            </a:r>
            <a:r>
              <a:rPr lang="en-US" baseline="-25000" dirty="0" smtClean="0">
                <a:latin typeface="Times New Roman" pitchFamily="18" charset="0"/>
                <a:cs typeface="Times New Roman" pitchFamily="18" charset="0"/>
              </a:rPr>
              <a:t>p-p</a:t>
            </a:r>
            <a:r>
              <a:rPr lang="en-US" dirty="0" smtClean="0">
                <a:latin typeface="Times New Roman" pitchFamily="18" charset="0"/>
                <a:cs typeface="Times New Roman" pitchFamily="18" charset="0"/>
              </a:rPr>
              <a:t> = 2 V</a:t>
            </a:r>
            <a:r>
              <a:rPr lang="en-US" baseline="-25000" dirty="0" smtClean="0">
                <a:latin typeface="Times New Roman" pitchFamily="18" charset="0"/>
                <a:cs typeface="Times New Roman" pitchFamily="18" charset="0"/>
              </a:rPr>
              <a:t>m</a:t>
            </a: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Continued….</a:t>
            </a:r>
            <a:endParaRPr lang="en-US" dirty="0"/>
          </a:p>
        </p:txBody>
      </p:sp>
      <p:pic>
        <p:nvPicPr>
          <p:cNvPr id="4" name="Content Placeholder 3" descr="peak.jpg"/>
          <p:cNvPicPr>
            <a:picLocks noGrp="1" noChangeAspect="1"/>
          </p:cNvPicPr>
          <p:nvPr>
            <p:ph idx="1"/>
          </p:nvPr>
        </p:nvPicPr>
        <p:blipFill>
          <a:blip r:embed="rId2" cstate="print"/>
          <a:stretch>
            <a:fillRect/>
          </a:stretch>
        </p:blipFill>
        <p:spPr>
          <a:xfrm>
            <a:off x="1143000" y="1981200"/>
            <a:ext cx="7010400" cy="2971799"/>
          </a:xfrm>
        </p:spPr>
      </p:pic>
      <p:sp>
        <p:nvSpPr>
          <p:cNvPr id="5" name="TextBox 4"/>
          <p:cNvSpPr txBox="1"/>
          <p:nvPr/>
        </p:nvSpPr>
        <p:spPr>
          <a:xfrm>
            <a:off x="1219200" y="4953000"/>
            <a:ext cx="6934200" cy="461665"/>
          </a:xfrm>
          <a:prstGeom prst="rect">
            <a:avLst/>
          </a:prstGeom>
          <a:noFill/>
        </p:spPr>
        <p:txBody>
          <a:bodyPr wrap="square" rtlCol="0">
            <a:spAutoFit/>
          </a:bodyPr>
          <a:lstStyle/>
          <a:p>
            <a:pPr algn="ctr"/>
            <a:r>
              <a:rPr lang="en-US" sz="2400" b="1" dirty="0" smtClean="0">
                <a:latin typeface="Times New Roman" pitchFamily="18" charset="0"/>
                <a:cs typeface="Times New Roman" pitchFamily="18" charset="0"/>
              </a:rPr>
              <a:t> fig. 1: Peak and peak to peak value</a:t>
            </a:r>
            <a:endParaRPr lang="en-US" sz="2400" b="1" dirty="0">
              <a:latin typeface="Times New Roman" pitchFamily="18" charset="0"/>
              <a:cs typeface="Times New Roman" pitchFamily="18"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Effective or R.M.S. Value</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92500" lnSpcReduction="20000"/>
          </a:bodyPr>
          <a:lstStyle/>
          <a:p>
            <a:r>
              <a:rPr lang="en-US" dirty="0" smtClean="0"/>
              <a:t>The effective or RMS value of an ac current is equal to the steady state or DC current that is required to produce the same amount of heat as produced by the ac current provided that the resistance and time for which these currents flow are identical.</a:t>
            </a:r>
          </a:p>
          <a:p>
            <a:r>
              <a:rPr lang="en-US" dirty="0" smtClean="0"/>
              <a:t>RMS value of ac current is denoted by I</a:t>
            </a:r>
            <a:r>
              <a:rPr lang="en-US" baseline="-25000" dirty="0" smtClean="0"/>
              <a:t>rms</a:t>
            </a:r>
            <a:r>
              <a:rPr lang="en-US" dirty="0" smtClean="0"/>
              <a:t> and RMS voltage is denoted by V</a:t>
            </a:r>
            <a:r>
              <a:rPr lang="en-US" baseline="-25000" dirty="0" smtClean="0"/>
              <a:t>rms</a:t>
            </a:r>
            <a:r>
              <a:rPr lang="en-US" dirty="0" smtClean="0"/>
              <a:t>.</a:t>
            </a:r>
          </a:p>
          <a:p>
            <a:r>
              <a:rPr lang="en-US" dirty="0" smtClean="0"/>
              <a:t>RMS value of a sinusoidal waveform is equal to 0.707 times its peak value.</a:t>
            </a:r>
          </a:p>
          <a:p>
            <a:pPr>
              <a:buNone/>
            </a:pPr>
            <a:r>
              <a:rPr lang="en-US" dirty="0" smtClean="0"/>
              <a:t>                            I</a:t>
            </a:r>
            <a:r>
              <a:rPr lang="en-US" baseline="-25000" dirty="0" smtClean="0"/>
              <a:t>rms </a:t>
            </a:r>
            <a:r>
              <a:rPr lang="en-US" dirty="0" smtClean="0"/>
              <a:t>= 0.707 I</a:t>
            </a:r>
            <a:r>
              <a:rPr lang="en-US" baseline="-25000" dirty="0" smtClean="0"/>
              <a:t>m</a:t>
            </a:r>
            <a:endParaRPr lang="en-US" baseline="-250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Continued….</a:t>
            </a:r>
            <a:endParaRPr lang="en-US" dirty="0"/>
          </a:p>
        </p:txBody>
      </p:sp>
      <p:sp>
        <p:nvSpPr>
          <p:cNvPr id="3" name="Content Placeholder 2"/>
          <p:cNvSpPr>
            <a:spLocks noGrp="1"/>
          </p:cNvSpPr>
          <p:nvPr>
            <p:ph idx="1"/>
          </p:nvPr>
        </p:nvSpPr>
        <p:spPr/>
        <p:txBody>
          <a:bodyPr/>
          <a:lstStyle/>
          <a:p>
            <a:r>
              <a:rPr lang="en-US" dirty="0" smtClean="0"/>
              <a:t>RMS value is called as the heat producing component of ac current.</a:t>
            </a:r>
          </a:p>
          <a:p>
            <a:pPr>
              <a:buNone/>
            </a:pPr>
            <a:endParaRPr lang="en-US" dirty="0"/>
          </a:p>
        </p:txBody>
      </p:sp>
      <p:sp>
        <p:nvSpPr>
          <p:cNvPr id="6" name="TextBox 5"/>
          <p:cNvSpPr txBox="1"/>
          <p:nvPr/>
        </p:nvSpPr>
        <p:spPr>
          <a:xfrm>
            <a:off x="1524000" y="5867400"/>
            <a:ext cx="5791200" cy="707886"/>
          </a:xfrm>
          <a:prstGeom prst="rect">
            <a:avLst/>
          </a:prstGeom>
          <a:noFill/>
        </p:spPr>
        <p:txBody>
          <a:bodyPr wrap="square" rtlCol="0">
            <a:spAutoFit/>
          </a:bodyPr>
          <a:lstStyle/>
          <a:p>
            <a:pPr algn="ctr"/>
            <a:r>
              <a:rPr lang="en-US" dirty="0" smtClean="0"/>
              <a:t> </a:t>
            </a:r>
            <a:r>
              <a:rPr lang="en-US" sz="2000" b="1" dirty="0" smtClean="0">
                <a:latin typeface="Times New Roman" pitchFamily="18" charset="0"/>
                <a:cs typeface="Times New Roman" pitchFamily="18" charset="0"/>
              </a:rPr>
              <a:t>Fig. 1: Effective or RMS value &amp; average value of ac waveform</a:t>
            </a:r>
            <a:endParaRPr lang="en-US" sz="2000" b="1" dirty="0">
              <a:latin typeface="Times New Roman" pitchFamily="18" charset="0"/>
              <a:cs typeface="Times New Roman" pitchFamily="18" charset="0"/>
            </a:endParaRPr>
          </a:p>
        </p:txBody>
      </p:sp>
      <p:pic>
        <p:nvPicPr>
          <p:cNvPr id="7" name="Picture 6" descr="fig1-1avrg.gif"/>
          <p:cNvPicPr>
            <a:picLocks noChangeAspect="1"/>
          </p:cNvPicPr>
          <p:nvPr/>
        </p:nvPicPr>
        <p:blipFill>
          <a:blip r:embed="rId2" cstate="print"/>
          <a:stretch>
            <a:fillRect/>
          </a:stretch>
        </p:blipFill>
        <p:spPr>
          <a:xfrm>
            <a:off x="1371600" y="2743200"/>
            <a:ext cx="6019800" cy="31242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Continued…</a:t>
            </a:r>
            <a:endParaRPr lang="en-US" b="1" dirty="0">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nvPr>
        </p:nvGraphicFramePr>
        <p:xfrm>
          <a:off x="457200" y="1600200"/>
          <a:ext cx="8229600" cy="3870960"/>
        </p:xfrm>
        <a:graphic>
          <a:graphicData uri="http://schemas.openxmlformats.org/drawingml/2006/table">
            <a:tbl>
              <a:tblPr firstRow="1" bandRow="1">
                <a:tableStyleId>{5C22544A-7EE6-4342-B048-85BDC9FD1C3A}</a:tableStyleId>
              </a:tblPr>
              <a:tblGrid>
                <a:gridCol w="762000"/>
                <a:gridCol w="2133600"/>
                <a:gridCol w="2514600"/>
                <a:gridCol w="2819400"/>
              </a:tblGrid>
              <a:tr h="370840">
                <a:tc>
                  <a:txBody>
                    <a:bodyPr/>
                    <a:lstStyle/>
                    <a:p>
                      <a:r>
                        <a:rPr lang="en-US" sz="2200" dirty="0" smtClean="0">
                          <a:latin typeface="Times New Roman" pitchFamily="18" charset="0"/>
                          <a:cs typeface="Times New Roman" pitchFamily="18" charset="0"/>
                        </a:rPr>
                        <a:t>Sr. No.</a:t>
                      </a:r>
                      <a:endParaRPr lang="en-US" sz="2200" dirty="0">
                        <a:latin typeface="Times New Roman" pitchFamily="18" charset="0"/>
                        <a:cs typeface="Times New Roman" pitchFamily="18" charset="0"/>
                      </a:endParaRPr>
                    </a:p>
                  </a:txBody>
                  <a:tcPr/>
                </a:tc>
                <a:tc>
                  <a:txBody>
                    <a:bodyPr/>
                    <a:lstStyle/>
                    <a:p>
                      <a:pPr algn="ctr"/>
                      <a:r>
                        <a:rPr lang="en-US" sz="2200" dirty="0" smtClean="0">
                          <a:latin typeface="Times New Roman" pitchFamily="18" charset="0"/>
                          <a:cs typeface="Times New Roman" pitchFamily="18" charset="0"/>
                        </a:rPr>
                        <a:t>Parameter</a:t>
                      </a:r>
                      <a:endParaRPr lang="en-US" sz="2200" dirty="0">
                        <a:latin typeface="Times New Roman" pitchFamily="18" charset="0"/>
                        <a:cs typeface="Times New Roman" pitchFamily="18" charset="0"/>
                      </a:endParaRPr>
                    </a:p>
                  </a:txBody>
                  <a:tcPr/>
                </a:tc>
                <a:tc>
                  <a:txBody>
                    <a:bodyPr/>
                    <a:lstStyle/>
                    <a:p>
                      <a:pPr algn="ctr"/>
                      <a:r>
                        <a:rPr lang="en-US" sz="2200" dirty="0" smtClean="0">
                          <a:latin typeface="Times New Roman" pitchFamily="18" charset="0"/>
                          <a:cs typeface="Times New Roman" pitchFamily="18" charset="0"/>
                        </a:rPr>
                        <a:t>AC</a:t>
                      </a:r>
                      <a:endParaRPr lang="en-US" sz="2200" dirty="0">
                        <a:latin typeface="Times New Roman" pitchFamily="18" charset="0"/>
                        <a:cs typeface="Times New Roman" pitchFamily="18" charset="0"/>
                      </a:endParaRPr>
                    </a:p>
                  </a:txBody>
                  <a:tcPr/>
                </a:tc>
                <a:tc>
                  <a:txBody>
                    <a:bodyPr/>
                    <a:lstStyle/>
                    <a:p>
                      <a:pPr algn="ctr"/>
                      <a:r>
                        <a:rPr lang="en-US" sz="2200" dirty="0" smtClean="0">
                          <a:latin typeface="Times New Roman" pitchFamily="18" charset="0"/>
                          <a:cs typeface="Times New Roman" pitchFamily="18" charset="0"/>
                        </a:rPr>
                        <a:t>DC</a:t>
                      </a:r>
                      <a:endParaRPr lang="en-US" sz="2200" dirty="0">
                        <a:latin typeface="Times New Roman" pitchFamily="18" charset="0"/>
                        <a:cs typeface="Times New Roman" pitchFamily="18" charset="0"/>
                      </a:endParaRPr>
                    </a:p>
                  </a:txBody>
                  <a:tcPr/>
                </a:tc>
              </a:tr>
              <a:tr h="370840">
                <a:tc>
                  <a:txBody>
                    <a:bodyPr/>
                    <a:lstStyle/>
                    <a:p>
                      <a:r>
                        <a:rPr lang="en-US" sz="2000" b="1" dirty="0" smtClean="0">
                          <a:latin typeface="Times New Roman" pitchFamily="18" charset="0"/>
                          <a:cs typeface="Times New Roman" pitchFamily="18" charset="0"/>
                        </a:rPr>
                        <a:t>5.</a:t>
                      </a:r>
                      <a:endParaRPr lang="en-US" sz="2000" b="1" dirty="0">
                        <a:latin typeface="Times New Roman" pitchFamily="18" charset="0"/>
                        <a:cs typeface="Times New Roman" pitchFamily="18" charset="0"/>
                      </a:endParaRPr>
                    </a:p>
                  </a:txBody>
                  <a:tcPr/>
                </a:tc>
                <a:tc>
                  <a:txBody>
                    <a:bodyPr/>
                    <a:lstStyle/>
                    <a:p>
                      <a:r>
                        <a:rPr lang="en-US" sz="2000" b="1" dirty="0" smtClean="0">
                          <a:latin typeface="Times New Roman" pitchFamily="18" charset="0"/>
                          <a:cs typeface="Times New Roman" pitchFamily="18" charset="0"/>
                        </a:rPr>
                        <a:t>Design of machines</a:t>
                      </a:r>
                      <a:endParaRPr lang="en-US" sz="2000" b="1" dirty="0">
                        <a:latin typeface="Times New Roman" pitchFamily="18" charset="0"/>
                        <a:cs typeface="Times New Roman" pitchFamily="18" charset="0"/>
                      </a:endParaRPr>
                    </a:p>
                  </a:txBody>
                  <a:tcPr/>
                </a:tc>
                <a:tc>
                  <a:txBody>
                    <a:bodyPr/>
                    <a:lstStyle/>
                    <a:p>
                      <a:r>
                        <a:rPr lang="en-US" sz="2000" b="1" dirty="0" smtClean="0">
                          <a:latin typeface="Times New Roman" pitchFamily="18" charset="0"/>
                          <a:cs typeface="Times New Roman" pitchFamily="18" charset="0"/>
                        </a:rPr>
                        <a:t>Easy</a:t>
                      </a:r>
                      <a:endParaRPr lang="en-US" sz="2000" b="1" dirty="0">
                        <a:latin typeface="Times New Roman" pitchFamily="18" charset="0"/>
                        <a:cs typeface="Times New Roman" pitchFamily="18" charset="0"/>
                      </a:endParaRPr>
                    </a:p>
                  </a:txBody>
                  <a:tcPr/>
                </a:tc>
                <a:tc>
                  <a:txBody>
                    <a:bodyPr/>
                    <a:lstStyle/>
                    <a:p>
                      <a:r>
                        <a:rPr lang="en-US" sz="2000" b="1" dirty="0" smtClean="0">
                          <a:latin typeface="Times New Roman" pitchFamily="18" charset="0"/>
                          <a:cs typeface="Times New Roman" pitchFamily="18" charset="0"/>
                        </a:rPr>
                        <a:t>Not easy</a:t>
                      </a:r>
                      <a:endParaRPr lang="en-US" sz="2000" b="1" dirty="0">
                        <a:latin typeface="Times New Roman" pitchFamily="18" charset="0"/>
                        <a:cs typeface="Times New Roman" pitchFamily="18" charset="0"/>
                      </a:endParaRPr>
                    </a:p>
                  </a:txBody>
                  <a:tcPr/>
                </a:tc>
              </a:tr>
              <a:tr h="370840">
                <a:tc>
                  <a:txBody>
                    <a:bodyPr/>
                    <a:lstStyle/>
                    <a:p>
                      <a:r>
                        <a:rPr lang="en-US" sz="2000" b="1" dirty="0" smtClean="0">
                          <a:latin typeface="Times New Roman" pitchFamily="18" charset="0"/>
                          <a:cs typeface="Times New Roman" pitchFamily="18" charset="0"/>
                        </a:rPr>
                        <a:t>6. </a:t>
                      </a:r>
                      <a:endParaRPr lang="en-US" sz="2000" b="1" dirty="0">
                        <a:latin typeface="Times New Roman" pitchFamily="18" charset="0"/>
                        <a:cs typeface="Times New Roman" pitchFamily="18" charset="0"/>
                      </a:endParaRPr>
                    </a:p>
                  </a:txBody>
                  <a:tcPr/>
                </a:tc>
                <a:tc>
                  <a:txBody>
                    <a:bodyPr/>
                    <a:lstStyle/>
                    <a:p>
                      <a:r>
                        <a:rPr lang="en-US" sz="2000" b="1" dirty="0" smtClean="0">
                          <a:latin typeface="Times New Roman" pitchFamily="18" charset="0"/>
                          <a:cs typeface="Times New Roman" pitchFamily="18" charset="0"/>
                        </a:rPr>
                        <a:t>Generation </a:t>
                      </a:r>
                      <a:endParaRPr lang="en-US" sz="2000" b="1" dirty="0">
                        <a:latin typeface="Times New Roman" pitchFamily="18" charset="0"/>
                        <a:cs typeface="Times New Roman" pitchFamily="18" charset="0"/>
                      </a:endParaRPr>
                    </a:p>
                  </a:txBody>
                  <a:tcPr/>
                </a:tc>
                <a:tc>
                  <a:txBody>
                    <a:bodyPr/>
                    <a:lstStyle/>
                    <a:p>
                      <a:r>
                        <a:rPr lang="en-US" sz="2000" b="1" dirty="0" smtClean="0">
                          <a:latin typeface="Times New Roman" pitchFamily="18" charset="0"/>
                          <a:cs typeface="Times New Roman" pitchFamily="18" charset="0"/>
                        </a:rPr>
                        <a:t>Easy </a:t>
                      </a:r>
                      <a:endParaRPr lang="en-US" sz="2000" b="1" dirty="0">
                        <a:latin typeface="Times New Roman" pitchFamily="18" charset="0"/>
                        <a:cs typeface="Times New Roman" pitchFamily="18" charset="0"/>
                      </a:endParaRPr>
                    </a:p>
                  </a:txBody>
                  <a:tcPr/>
                </a:tc>
                <a:tc>
                  <a:txBody>
                    <a:bodyPr/>
                    <a:lstStyle/>
                    <a:p>
                      <a:r>
                        <a:rPr lang="en-US" sz="2000" b="1" dirty="0" smtClean="0">
                          <a:latin typeface="Times New Roman" pitchFamily="18" charset="0"/>
                          <a:cs typeface="Times New Roman" pitchFamily="18" charset="0"/>
                        </a:rPr>
                        <a:t>From the ac waveform using commutator or  rectifier</a:t>
                      </a:r>
                      <a:endParaRPr lang="en-US" sz="2000" b="1" dirty="0">
                        <a:latin typeface="Times New Roman" pitchFamily="18" charset="0"/>
                        <a:cs typeface="Times New Roman" pitchFamily="18" charset="0"/>
                      </a:endParaRPr>
                    </a:p>
                  </a:txBody>
                  <a:tcPr/>
                </a:tc>
              </a:tr>
              <a:tr h="370840">
                <a:tc>
                  <a:txBody>
                    <a:bodyPr/>
                    <a:lstStyle/>
                    <a:p>
                      <a:r>
                        <a:rPr lang="en-US" sz="2000" b="1" dirty="0" smtClean="0">
                          <a:latin typeface="Times New Roman" pitchFamily="18" charset="0"/>
                          <a:cs typeface="Times New Roman" pitchFamily="18" charset="0"/>
                        </a:rPr>
                        <a:t>7.</a:t>
                      </a:r>
                      <a:endParaRPr lang="en-US" sz="2000" b="1" dirty="0">
                        <a:latin typeface="Times New Roman" pitchFamily="18" charset="0"/>
                        <a:cs typeface="Times New Roman" pitchFamily="18" charset="0"/>
                      </a:endParaRPr>
                    </a:p>
                  </a:txBody>
                  <a:tcPr/>
                </a:tc>
                <a:tc>
                  <a:txBody>
                    <a:bodyPr/>
                    <a:lstStyle/>
                    <a:p>
                      <a:r>
                        <a:rPr lang="en-US" sz="2000" b="1" dirty="0" smtClean="0">
                          <a:latin typeface="Times New Roman" pitchFamily="18" charset="0"/>
                          <a:cs typeface="Times New Roman" pitchFamily="18" charset="0"/>
                        </a:rPr>
                        <a:t>Applications </a:t>
                      </a:r>
                      <a:endParaRPr lang="en-US" sz="2000" b="1" dirty="0">
                        <a:latin typeface="Times New Roman" pitchFamily="18" charset="0"/>
                        <a:cs typeface="Times New Roman" pitchFamily="18" charset="0"/>
                      </a:endParaRPr>
                    </a:p>
                  </a:txBody>
                  <a:tcPr/>
                </a:tc>
                <a:tc>
                  <a:txBody>
                    <a:bodyPr/>
                    <a:lstStyle/>
                    <a:p>
                      <a:r>
                        <a:rPr lang="en-US" sz="2000" b="1" dirty="0" smtClean="0">
                          <a:latin typeface="Times New Roman" pitchFamily="18" charset="0"/>
                          <a:cs typeface="Times New Roman" pitchFamily="18" charset="0"/>
                        </a:rPr>
                        <a:t>AC motors, domestic</a:t>
                      </a:r>
                      <a:r>
                        <a:rPr lang="en-US" sz="2000" b="1" baseline="0" dirty="0" smtClean="0">
                          <a:latin typeface="Times New Roman" pitchFamily="18" charset="0"/>
                          <a:cs typeface="Times New Roman" pitchFamily="18" charset="0"/>
                        </a:rPr>
                        <a:t> &amp; industrial supply etc.</a:t>
                      </a:r>
                      <a:endParaRPr lang="en-US" sz="2000" b="1" dirty="0">
                        <a:latin typeface="Times New Roman" pitchFamily="18" charset="0"/>
                        <a:cs typeface="Times New Roman" pitchFamily="18" charset="0"/>
                      </a:endParaRPr>
                    </a:p>
                  </a:txBody>
                  <a:tcPr/>
                </a:tc>
                <a:tc>
                  <a:txBody>
                    <a:bodyPr/>
                    <a:lstStyle/>
                    <a:p>
                      <a:r>
                        <a:rPr lang="en-US" sz="2000" b="1" dirty="0" smtClean="0">
                          <a:latin typeface="Times New Roman" pitchFamily="18" charset="0"/>
                          <a:cs typeface="Times New Roman" pitchFamily="18" charset="0"/>
                        </a:rPr>
                        <a:t>DC machines, HVDC system</a:t>
                      </a:r>
                      <a:endParaRPr lang="en-US" sz="2000" b="1" dirty="0">
                        <a:latin typeface="Times New Roman" pitchFamily="18" charset="0"/>
                        <a:cs typeface="Times New Roman" pitchFamily="18" charset="0"/>
                      </a:endParaRPr>
                    </a:p>
                  </a:txBody>
                  <a:tcPr/>
                </a:tc>
              </a:tr>
              <a:tr h="370840">
                <a:tc>
                  <a:txBody>
                    <a:bodyPr/>
                    <a:lstStyle/>
                    <a:p>
                      <a:endParaRPr lang="en-US" sz="2000" b="1">
                        <a:latin typeface="Times New Roman" pitchFamily="18" charset="0"/>
                        <a:cs typeface="Times New Roman" pitchFamily="18" charset="0"/>
                      </a:endParaRPr>
                    </a:p>
                  </a:txBody>
                  <a:tcPr/>
                </a:tc>
                <a:tc>
                  <a:txBody>
                    <a:bodyPr/>
                    <a:lstStyle/>
                    <a:p>
                      <a:endParaRPr lang="en-US" sz="2000" b="1">
                        <a:latin typeface="Times New Roman" pitchFamily="18" charset="0"/>
                        <a:cs typeface="Times New Roman" pitchFamily="18" charset="0"/>
                      </a:endParaRPr>
                    </a:p>
                  </a:txBody>
                  <a:tcPr/>
                </a:tc>
                <a:tc>
                  <a:txBody>
                    <a:bodyPr/>
                    <a:lstStyle/>
                    <a:p>
                      <a:endParaRPr lang="en-US" sz="2000" b="1">
                        <a:latin typeface="Times New Roman" pitchFamily="18" charset="0"/>
                        <a:cs typeface="Times New Roman" pitchFamily="18" charset="0"/>
                      </a:endParaRPr>
                    </a:p>
                  </a:txBody>
                  <a:tcPr/>
                </a:tc>
                <a:tc>
                  <a:txBody>
                    <a:bodyPr/>
                    <a:lstStyle/>
                    <a:p>
                      <a:endParaRPr lang="en-US" sz="2000" b="1" dirty="0">
                        <a:latin typeface="Times New Roman" pitchFamily="18" charset="0"/>
                        <a:cs typeface="Times New Roman" pitchFamily="18" charset="0"/>
                      </a:endParaRPr>
                    </a:p>
                  </a:txBody>
                  <a:tcPr/>
                </a:tc>
              </a:tr>
            </a:tbl>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Average Value</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The average value of an alternating quantity is equal to the average of all, the instantaneous values over a period of half cycle.</a:t>
            </a:r>
          </a:p>
          <a:p>
            <a:r>
              <a:rPr lang="en-US" dirty="0" smtClean="0">
                <a:latin typeface="Times New Roman" pitchFamily="18" charset="0"/>
                <a:cs typeface="Times New Roman" pitchFamily="18" charset="0"/>
              </a:rPr>
              <a:t>The average value of ac current denoted by I</a:t>
            </a:r>
            <a:r>
              <a:rPr lang="en-US" baseline="-25000" dirty="0" smtClean="0">
                <a:latin typeface="Times New Roman" pitchFamily="18" charset="0"/>
                <a:cs typeface="Times New Roman" pitchFamily="18" charset="0"/>
              </a:rPr>
              <a:t>av</a:t>
            </a:r>
            <a:r>
              <a:rPr lang="en-US" dirty="0" smtClean="0">
                <a:latin typeface="Times New Roman" pitchFamily="18" charset="0"/>
                <a:cs typeface="Times New Roman" pitchFamily="18" charset="0"/>
              </a:rPr>
              <a:t> or I</a:t>
            </a:r>
            <a:r>
              <a:rPr lang="en-US" baseline="-25000" dirty="0" smtClean="0">
                <a:latin typeface="Times New Roman" pitchFamily="18" charset="0"/>
                <a:cs typeface="Times New Roman" pitchFamily="18" charset="0"/>
              </a:rPr>
              <a:t>dc</a:t>
            </a:r>
            <a:r>
              <a:rPr lang="en-US" dirty="0" smtClean="0">
                <a:latin typeface="Times New Roman" pitchFamily="18" charset="0"/>
                <a:cs typeface="Times New Roman" pitchFamily="18" charset="0"/>
              </a:rPr>
              <a:t>.</a:t>
            </a:r>
          </a:p>
          <a:p>
            <a:r>
              <a:rPr lang="en-US" dirty="0" smtClean="0">
                <a:latin typeface="Times New Roman" pitchFamily="18" charset="0"/>
                <a:cs typeface="Times New Roman" pitchFamily="18" charset="0"/>
              </a:rPr>
              <a:t>The average value of a sinusoidal waveform is 0.637 times its peak value as shown in fig.1.</a:t>
            </a:r>
          </a:p>
          <a:p>
            <a:pPr>
              <a:buNone/>
            </a:pPr>
            <a:r>
              <a:rPr lang="en-US" dirty="0" smtClean="0">
                <a:latin typeface="Times New Roman" pitchFamily="18" charset="0"/>
                <a:cs typeface="Times New Roman" pitchFamily="18" charset="0"/>
              </a:rPr>
              <a:t>                        I</a:t>
            </a:r>
            <a:r>
              <a:rPr lang="en-US" baseline="-25000" dirty="0" smtClean="0">
                <a:latin typeface="Times New Roman" pitchFamily="18" charset="0"/>
                <a:cs typeface="Times New Roman" pitchFamily="18" charset="0"/>
              </a:rPr>
              <a:t>av </a:t>
            </a:r>
            <a:r>
              <a:rPr lang="en-US" dirty="0" smtClean="0">
                <a:latin typeface="Times New Roman" pitchFamily="18" charset="0"/>
                <a:cs typeface="Times New Roman" pitchFamily="18" charset="0"/>
              </a:rPr>
              <a:t>=</a:t>
            </a:r>
            <a:r>
              <a:rPr lang="en-US" baseline="-25000"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I</a:t>
            </a:r>
            <a:r>
              <a:rPr lang="en-US" baseline="-25000" dirty="0" smtClean="0">
                <a:latin typeface="Times New Roman" pitchFamily="18" charset="0"/>
                <a:cs typeface="Times New Roman" pitchFamily="18" charset="0"/>
              </a:rPr>
              <a:t>dc </a:t>
            </a:r>
            <a:r>
              <a:rPr lang="en-US" dirty="0" smtClean="0">
                <a:latin typeface="Times New Roman" pitchFamily="18" charset="0"/>
                <a:cs typeface="Times New Roman" pitchFamily="18" charset="0"/>
              </a:rPr>
              <a:t>= 0.637 I</a:t>
            </a:r>
            <a:r>
              <a:rPr lang="en-US" baseline="-25000" dirty="0" smtClean="0">
                <a:latin typeface="Times New Roman" pitchFamily="18" charset="0"/>
                <a:cs typeface="Times New Roman" pitchFamily="18" charset="0"/>
              </a:rPr>
              <a:t>m</a:t>
            </a:r>
            <a:endParaRPr lang="en-US" baseline="-25000" dirty="0">
              <a:latin typeface="Times New Roman" pitchFamily="18" charset="0"/>
              <a:cs typeface="Times New Roman" pitchFamily="18"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Form Factor</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lnSpcReduction="10000"/>
          </a:bodyPr>
          <a:lstStyle/>
          <a:p>
            <a:r>
              <a:rPr lang="en-US" dirty="0" smtClean="0">
                <a:latin typeface="Times New Roman" pitchFamily="18" charset="0"/>
                <a:cs typeface="Times New Roman" pitchFamily="18" charset="0"/>
              </a:rPr>
              <a:t>The form factor of an alternating quantity is defined as the ratio of its RMS value to its average value</a:t>
            </a:r>
            <a:r>
              <a:rPr lang="en-US" dirty="0" smtClean="0"/>
              <a:t>. </a:t>
            </a:r>
          </a:p>
          <a:p>
            <a:pPr>
              <a:buNone/>
            </a:pPr>
            <a:r>
              <a:rPr lang="en-US" dirty="0" smtClean="0">
                <a:latin typeface="Times New Roman" pitchFamily="18" charset="0"/>
                <a:cs typeface="Times New Roman" pitchFamily="18" charset="0"/>
              </a:rPr>
              <a:t>                   ∴ Form factor K</a:t>
            </a:r>
            <a:r>
              <a:rPr lang="en-US" baseline="-25000" dirty="0" smtClean="0">
                <a:latin typeface="Times New Roman" pitchFamily="18" charset="0"/>
                <a:cs typeface="Times New Roman" pitchFamily="18" charset="0"/>
              </a:rPr>
              <a:t>f </a:t>
            </a:r>
            <a:r>
              <a:rPr lang="en-US" dirty="0" smtClean="0">
                <a:latin typeface="Times New Roman" pitchFamily="18" charset="0"/>
                <a:cs typeface="Times New Roman" pitchFamily="18" charset="0"/>
              </a:rPr>
              <a:t>=</a:t>
            </a:r>
            <a:endParaRPr lang="en-US" dirty="0" smtClean="0"/>
          </a:p>
          <a:p>
            <a:r>
              <a:rPr lang="en-US" dirty="0" smtClean="0">
                <a:latin typeface="Times New Roman" pitchFamily="18" charset="0"/>
                <a:cs typeface="Times New Roman" pitchFamily="18" charset="0"/>
              </a:rPr>
              <a:t>Form factor is dimensionless quantity and its value is always </a:t>
            </a:r>
            <a:r>
              <a:rPr lang="en-US" b="1" dirty="0" smtClean="0">
                <a:latin typeface="Times New Roman" pitchFamily="18" charset="0"/>
                <a:cs typeface="Times New Roman" pitchFamily="18" charset="0"/>
              </a:rPr>
              <a:t>higher than one</a:t>
            </a:r>
            <a:r>
              <a:rPr lang="en-US" dirty="0" smtClean="0">
                <a:latin typeface="Times New Roman" pitchFamily="18" charset="0"/>
                <a:cs typeface="Times New Roman" pitchFamily="18" charset="0"/>
              </a:rPr>
              <a:t>. </a:t>
            </a:r>
          </a:p>
          <a:p>
            <a:r>
              <a:rPr lang="en-US" dirty="0" smtClean="0">
                <a:latin typeface="Times New Roman" pitchFamily="18" charset="0"/>
                <a:cs typeface="Times New Roman" pitchFamily="18" charset="0"/>
              </a:rPr>
              <a:t>Form factor of a sinusoidal alternating quantity is given by,</a:t>
            </a:r>
          </a:p>
          <a:p>
            <a:pPr>
              <a:buNone/>
            </a:pPr>
            <a:r>
              <a:rPr lang="en-US" dirty="0" smtClean="0">
                <a:latin typeface="Times New Roman" pitchFamily="18" charset="0"/>
                <a:cs typeface="Times New Roman" pitchFamily="18" charset="0"/>
              </a:rPr>
              <a:t>                           K</a:t>
            </a:r>
            <a:r>
              <a:rPr lang="en-US" baseline="-25000" dirty="0" smtClean="0">
                <a:latin typeface="Times New Roman" pitchFamily="18" charset="0"/>
                <a:cs typeface="Times New Roman" pitchFamily="18" charset="0"/>
              </a:rPr>
              <a:t>f</a:t>
            </a:r>
            <a:r>
              <a:rPr lang="en-US" dirty="0" smtClean="0">
                <a:latin typeface="Times New Roman" pitchFamily="18" charset="0"/>
                <a:cs typeface="Times New Roman" pitchFamily="18" charset="0"/>
              </a:rPr>
              <a:t> = I</a:t>
            </a:r>
            <a:r>
              <a:rPr lang="en-US" baseline="-25000" dirty="0" smtClean="0">
                <a:latin typeface="Times New Roman" pitchFamily="18" charset="0"/>
                <a:cs typeface="Times New Roman" pitchFamily="18" charset="0"/>
              </a:rPr>
              <a:t>rms</a:t>
            </a:r>
            <a:r>
              <a:rPr lang="en-US" dirty="0" smtClean="0">
                <a:latin typeface="Times New Roman" pitchFamily="18" charset="0"/>
                <a:cs typeface="Times New Roman" pitchFamily="18" charset="0"/>
              </a:rPr>
              <a:t> = 0.707 I</a:t>
            </a:r>
            <a:r>
              <a:rPr lang="en-US" baseline="-25000" dirty="0" smtClean="0">
                <a:latin typeface="Times New Roman" pitchFamily="18" charset="0"/>
                <a:cs typeface="Times New Roman" pitchFamily="18" charset="0"/>
              </a:rPr>
              <a:t>m</a:t>
            </a:r>
            <a:r>
              <a:rPr lang="en-US" dirty="0" smtClean="0">
                <a:latin typeface="Times New Roman" pitchFamily="18" charset="0"/>
                <a:cs typeface="Times New Roman" pitchFamily="18" charset="0"/>
              </a:rPr>
              <a:t> = 1.11</a:t>
            </a:r>
          </a:p>
          <a:p>
            <a:pPr>
              <a:buNone/>
            </a:pPr>
            <a:endParaRPr lang="en-US" dirty="0">
              <a:latin typeface="Times New Roman" pitchFamily="18" charset="0"/>
              <a:cs typeface="Times New Roman" pitchFamily="18" charset="0"/>
            </a:endParaRPr>
          </a:p>
        </p:txBody>
      </p:sp>
      <p:cxnSp>
        <p:nvCxnSpPr>
          <p:cNvPr id="5" name="Straight Connector 4"/>
          <p:cNvCxnSpPr/>
          <p:nvPr/>
        </p:nvCxnSpPr>
        <p:spPr>
          <a:xfrm>
            <a:off x="4038600" y="6019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105400" y="6019800"/>
            <a:ext cx="1371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038600" y="5943600"/>
            <a:ext cx="914400" cy="584775"/>
          </a:xfrm>
          <a:prstGeom prst="rect">
            <a:avLst/>
          </a:prstGeom>
          <a:noFill/>
        </p:spPr>
        <p:txBody>
          <a:bodyPr wrap="square" rtlCol="0">
            <a:spAutoFit/>
          </a:bodyPr>
          <a:lstStyle/>
          <a:p>
            <a:r>
              <a:rPr lang="en-US" sz="3200" dirty="0" smtClean="0"/>
              <a:t>I</a:t>
            </a:r>
            <a:r>
              <a:rPr lang="en-US" sz="3200" baseline="-25000" dirty="0" smtClean="0"/>
              <a:t>av</a:t>
            </a:r>
            <a:endParaRPr lang="en-US" sz="3200" baseline="-25000" dirty="0"/>
          </a:p>
        </p:txBody>
      </p:sp>
      <p:sp>
        <p:nvSpPr>
          <p:cNvPr id="13" name="TextBox 12"/>
          <p:cNvSpPr txBox="1"/>
          <p:nvPr/>
        </p:nvSpPr>
        <p:spPr>
          <a:xfrm>
            <a:off x="4953000" y="5923671"/>
            <a:ext cx="1537600" cy="584775"/>
          </a:xfrm>
          <a:prstGeom prst="rect">
            <a:avLst/>
          </a:prstGeom>
          <a:noFill/>
        </p:spPr>
        <p:txBody>
          <a:bodyPr wrap="none" rtlCol="0">
            <a:spAutoFit/>
          </a:bodyPr>
          <a:lstStyle/>
          <a:p>
            <a:r>
              <a:rPr lang="en-US" sz="3200" dirty="0" smtClean="0"/>
              <a:t>0.637 I</a:t>
            </a:r>
            <a:r>
              <a:rPr lang="en-US" sz="3200" baseline="-25000" dirty="0" smtClean="0"/>
              <a:t>m</a:t>
            </a:r>
            <a:endParaRPr lang="en-US" sz="3200" baseline="-25000" dirty="0"/>
          </a:p>
        </p:txBody>
      </p:sp>
      <p:sp>
        <p:nvSpPr>
          <p:cNvPr id="16" name="TextBox 15"/>
          <p:cNvSpPr txBox="1"/>
          <p:nvPr/>
        </p:nvSpPr>
        <p:spPr>
          <a:xfrm>
            <a:off x="5562600" y="2667000"/>
            <a:ext cx="2077813" cy="523220"/>
          </a:xfrm>
          <a:prstGeom prst="rect">
            <a:avLst/>
          </a:prstGeom>
          <a:noFill/>
        </p:spPr>
        <p:txBody>
          <a:bodyPr wrap="none" rtlCol="0">
            <a:spAutoFit/>
          </a:bodyPr>
          <a:lstStyle/>
          <a:p>
            <a:r>
              <a:rPr lang="en-US" sz="2800" dirty="0" smtClean="0">
                <a:latin typeface="Times New Roman" pitchFamily="18" charset="0"/>
                <a:cs typeface="Times New Roman" pitchFamily="18" charset="0"/>
              </a:rPr>
              <a:t>   RMS value</a:t>
            </a:r>
            <a:endParaRPr lang="en-US" sz="2800" dirty="0">
              <a:latin typeface="Times New Roman" pitchFamily="18" charset="0"/>
              <a:cs typeface="Times New Roman" pitchFamily="18" charset="0"/>
            </a:endParaRPr>
          </a:p>
        </p:txBody>
      </p:sp>
      <p:cxnSp>
        <p:nvCxnSpPr>
          <p:cNvPr id="18" name="Straight Connector 17"/>
          <p:cNvCxnSpPr/>
          <p:nvPr/>
        </p:nvCxnSpPr>
        <p:spPr>
          <a:xfrm>
            <a:off x="5715000" y="3124200"/>
            <a:ext cx="1981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638800" y="3048000"/>
            <a:ext cx="25146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Average value</a:t>
            </a:r>
            <a:endParaRPr lang="en-US" sz="2800" dirty="0">
              <a:latin typeface="Times New Roman" pitchFamily="18" charset="0"/>
              <a:cs typeface="Times New Roman" pitchFamily="18"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Crest Factor or Peak Factor (K</a:t>
            </a:r>
            <a:r>
              <a:rPr lang="en-US" b="1" baseline="-25000" dirty="0" smtClean="0">
                <a:latin typeface="Times New Roman" pitchFamily="18" charset="0"/>
                <a:cs typeface="Times New Roman" pitchFamily="18" charset="0"/>
              </a:rPr>
              <a:t>p</a:t>
            </a:r>
            <a:r>
              <a:rPr lang="en-US" b="1" dirty="0" smtClean="0">
                <a:latin typeface="Times New Roman" pitchFamily="18" charset="0"/>
                <a:cs typeface="Times New Roman" pitchFamily="18" charset="0"/>
              </a:rPr>
              <a:t>)</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lnSpcReduction="10000"/>
          </a:bodyPr>
          <a:lstStyle/>
          <a:p>
            <a:r>
              <a:rPr lang="en-US" dirty="0" smtClean="0">
                <a:latin typeface="Times New Roman" pitchFamily="18" charset="0"/>
                <a:cs typeface="Times New Roman" pitchFamily="18" charset="0"/>
              </a:rPr>
              <a:t>The maximum value (peak value or amplitude) of an alternating quantity is called as the crest value of the quantity.</a:t>
            </a:r>
          </a:p>
          <a:p>
            <a:r>
              <a:rPr lang="en-US" dirty="0" smtClean="0">
                <a:latin typeface="Times New Roman" pitchFamily="18" charset="0"/>
                <a:cs typeface="Times New Roman" pitchFamily="18" charset="0"/>
              </a:rPr>
              <a:t>The crest factor is defined as the ratio of the crest value to the rms value of the quantity. </a:t>
            </a:r>
          </a:p>
          <a:p>
            <a:pPr>
              <a:buNone/>
            </a:pPr>
            <a:r>
              <a:rPr lang="en-US" dirty="0" smtClean="0">
                <a:latin typeface="Times New Roman" pitchFamily="18" charset="0"/>
                <a:cs typeface="Times New Roman" pitchFamily="18" charset="0"/>
              </a:rPr>
              <a:t>              ∴ K</a:t>
            </a:r>
            <a:r>
              <a:rPr lang="en-US" baseline="-25000" dirty="0" smtClean="0">
                <a:latin typeface="Times New Roman" pitchFamily="18" charset="0"/>
                <a:cs typeface="Times New Roman" pitchFamily="18" charset="0"/>
              </a:rPr>
              <a:t>p</a:t>
            </a:r>
            <a:r>
              <a:rPr lang="en-US" dirty="0" smtClean="0">
                <a:latin typeface="Times New Roman" pitchFamily="18" charset="0"/>
                <a:cs typeface="Times New Roman" pitchFamily="18" charset="0"/>
              </a:rPr>
              <a:t> = </a:t>
            </a:r>
          </a:p>
          <a:p>
            <a:r>
              <a:rPr lang="en-US" dirty="0" smtClean="0">
                <a:latin typeface="Times New Roman" pitchFamily="18" charset="0"/>
                <a:cs typeface="Times New Roman" pitchFamily="18" charset="0"/>
              </a:rPr>
              <a:t>For a sinusoidal alternating quantity the crest factor is given by,</a:t>
            </a:r>
          </a:p>
          <a:p>
            <a:pPr>
              <a:buNone/>
            </a:pPr>
            <a:r>
              <a:rPr lang="en-US" dirty="0" smtClean="0">
                <a:latin typeface="Times New Roman" pitchFamily="18" charset="0"/>
                <a:cs typeface="Times New Roman" pitchFamily="18" charset="0"/>
              </a:rPr>
              <a:t>                     K</a:t>
            </a:r>
            <a:r>
              <a:rPr lang="en-US" baseline="-25000" dirty="0" smtClean="0">
                <a:latin typeface="Times New Roman" pitchFamily="18" charset="0"/>
                <a:cs typeface="Times New Roman" pitchFamily="18" charset="0"/>
              </a:rPr>
              <a:t>p</a:t>
            </a:r>
            <a:r>
              <a:rPr lang="en-US" dirty="0" smtClean="0">
                <a:latin typeface="Times New Roman" pitchFamily="18" charset="0"/>
                <a:cs typeface="Times New Roman" pitchFamily="18" charset="0"/>
              </a:rPr>
              <a:t> = </a:t>
            </a:r>
            <a:r>
              <a:rPr lang="en-US" sz="2400" dirty="0" smtClean="0">
                <a:latin typeface="Times New Roman" pitchFamily="18" charset="0"/>
                <a:cs typeface="Times New Roman" pitchFamily="18" charset="0"/>
              </a:rPr>
              <a:t>√2 x RMS value  = 1.414 </a:t>
            </a:r>
          </a:p>
          <a:p>
            <a:pPr>
              <a:buNone/>
            </a:pPr>
            <a:endParaRPr lang="en-US" sz="2400" dirty="0" smtClean="0">
              <a:latin typeface="Times New Roman" pitchFamily="18" charset="0"/>
              <a:cs typeface="Times New Roman" pitchFamily="18" charset="0"/>
            </a:endParaRPr>
          </a:p>
          <a:p>
            <a:pPr>
              <a:buNone/>
            </a:pPr>
            <a:endParaRPr lang="en-US" dirty="0"/>
          </a:p>
        </p:txBody>
      </p:sp>
      <p:cxnSp>
        <p:nvCxnSpPr>
          <p:cNvPr id="5" name="Straight Connector 4"/>
          <p:cNvCxnSpPr/>
          <p:nvPr/>
        </p:nvCxnSpPr>
        <p:spPr>
          <a:xfrm>
            <a:off x="3733800" y="55626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505200" y="6019800"/>
            <a:ext cx="1981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657600" y="5943600"/>
            <a:ext cx="1752600"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RMS value</a:t>
            </a:r>
            <a:endParaRPr lang="en-US" sz="2400" dirty="0">
              <a:latin typeface="Times New Roman" pitchFamily="18" charset="0"/>
              <a:cs typeface="Times New Roman" pitchFamily="18" charset="0"/>
            </a:endParaRPr>
          </a:p>
        </p:txBody>
      </p:sp>
      <p:sp>
        <p:nvSpPr>
          <p:cNvPr id="11" name="TextBox 10"/>
          <p:cNvSpPr txBox="1"/>
          <p:nvPr/>
        </p:nvSpPr>
        <p:spPr>
          <a:xfrm>
            <a:off x="3200400" y="3810000"/>
            <a:ext cx="1600200"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Peak value</a:t>
            </a:r>
            <a:endParaRPr lang="en-US" sz="2400" dirty="0">
              <a:latin typeface="Times New Roman" pitchFamily="18" charset="0"/>
              <a:cs typeface="Times New Roman" pitchFamily="18" charset="0"/>
            </a:endParaRPr>
          </a:p>
        </p:txBody>
      </p:sp>
      <p:cxnSp>
        <p:nvCxnSpPr>
          <p:cNvPr id="13" name="Straight Connector 12"/>
          <p:cNvCxnSpPr/>
          <p:nvPr/>
        </p:nvCxnSpPr>
        <p:spPr>
          <a:xfrm>
            <a:off x="3276600" y="4191000"/>
            <a:ext cx="152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200400" y="4114800"/>
            <a:ext cx="2133600"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RMS value</a:t>
            </a:r>
            <a:endParaRPr lang="en-US" sz="2400" dirty="0">
              <a:latin typeface="Times New Roman" pitchFamily="18" charset="0"/>
              <a:cs typeface="Times New Roman" pitchFamily="18"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Times New Roman" pitchFamily="18" charset="0"/>
                <a:cs typeface="Times New Roman" pitchFamily="18" charset="0"/>
              </a:rPr>
              <a:t>Phasor Representation of an AC Quantity</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533400" y="1600200"/>
            <a:ext cx="8229600" cy="4525963"/>
          </a:xfrm>
        </p:spPr>
        <p:txBody>
          <a:bodyPr/>
          <a:lstStyle/>
          <a:p>
            <a:r>
              <a:rPr lang="en-US" dirty="0" smtClean="0">
                <a:latin typeface="Times New Roman" pitchFamily="18" charset="0"/>
                <a:cs typeface="Times New Roman" pitchFamily="18" charset="0"/>
              </a:rPr>
              <a:t>A phasor is a straight line with an arrow marked on one side.</a:t>
            </a:r>
          </a:p>
          <a:p>
            <a:r>
              <a:rPr lang="en-US" dirty="0" smtClean="0">
                <a:latin typeface="Times New Roman" pitchFamily="18" charset="0"/>
                <a:cs typeface="Times New Roman" pitchFamily="18" charset="0"/>
              </a:rPr>
              <a:t>The length of this straight line represents the magnitude of the sinusoidal quantity being represented and the arrow represents its direction.</a:t>
            </a:r>
          </a:p>
          <a:p>
            <a:pPr>
              <a:buNone/>
            </a:pPr>
            <a:endParaRPr lang="en-US" dirty="0"/>
          </a:p>
        </p:txBody>
      </p:sp>
      <p:cxnSp>
        <p:nvCxnSpPr>
          <p:cNvPr id="5" name="Straight Connector 4"/>
          <p:cNvCxnSpPr/>
          <p:nvPr/>
        </p:nvCxnSpPr>
        <p:spPr>
          <a:xfrm>
            <a:off x="3048000" y="6096000"/>
            <a:ext cx="2819400"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3048000" y="4800600"/>
            <a:ext cx="1600200" cy="1295400"/>
          </a:xfrm>
          <a:prstGeom prst="straightConnector1">
            <a:avLst/>
          </a:prstGeom>
          <a:ln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4495800" y="4419600"/>
            <a:ext cx="533400" cy="381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105400" y="4495800"/>
            <a:ext cx="2286000" cy="369332"/>
          </a:xfrm>
          <a:prstGeom prst="rect">
            <a:avLst/>
          </a:prstGeom>
          <a:noFill/>
        </p:spPr>
        <p:txBody>
          <a:bodyPr wrap="square" rtlCol="0">
            <a:spAutoFit/>
          </a:bodyPr>
          <a:lstStyle/>
          <a:p>
            <a:r>
              <a:rPr lang="en-US" dirty="0" smtClean="0">
                <a:latin typeface="Times New Roman" pitchFamily="18" charset="0"/>
                <a:cs typeface="Times New Roman" pitchFamily="18" charset="0"/>
              </a:rPr>
              <a:t>Direction of Rotation</a:t>
            </a:r>
            <a:endParaRPr lang="en-US" dirty="0">
              <a:latin typeface="Times New Roman" pitchFamily="18" charset="0"/>
              <a:cs typeface="Times New Roman" pitchFamily="18" charset="0"/>
            </a:endParaRPr>
          </a:p>
        </p:txBody>
      </p:sp>
      <p:cxnSp>
        <p:nvCxnSpPr>
          <p:cNvPr id="23" name="Straight Arrow Connector 22"/>
          <p:cNvCxnSpPr/>
          <p:nvPr/>
        </p:nvCxnSpPr>
        <p:spPr>
          <a:xfrm flipH="1" flipV="1">
            <a:off x="4267200" y="5181600"/>
            <a:ext cx="228600" cy="228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495800" y="5257800"/>
            <a:ext cx="3276600" cy="369332"/>
          </a:xfrm>
          <a:prstGeom prst="rect">
            <a:avLst/>
          </a:prstGeom>
          <a:noFill/>
        </p:spPr>
        <p:txBody>
          <a:bodyPr wrap="square" rtlCol="0">
            <a:spAutoFit/>
          </a:bodyPr>
          <a:lstStyle/>
          <a:p>
            <a:r>
              <a:rPr lang="en-US" dirty="0" smtClean="0">
                <a:latin typeface="Times New Roman" pitchFamily="18" charset="0"/>
                <a:cs typeface="Times New Roman" pitchFamily="18" charset="0"/>
              </a:rPr>
              <a:t>Length represents magnitude</a:t>
            </a:r>
            <a:endParaRPr lang="en-US" dirty="0">
              <a:latin typeface="Times New Roman" pitchFamily="18" charset="0"/>
              <a:cs typeface="Times New Roman" pitchFamily="18" charset="0"/>
            </a:endParaRPr>
          </a:p>
        </p:txBody>
      </p:sp>
      <p:sp>
        <p:nvSpPr>
          <p:cNvPr id="27" name="TextBox 26"/>
          <p:cNvSpPr txBox="1"/>
          <p:nvPr/>
        </p:nvSpPr>
        <p:spPr>
          <a:xfrm>
            <a:off x="5943600" y="5943600"/>
            <a:ext cx="1752600" cy="369332"/>
          </a:xfrm>
          <a:prstGeom prst="rect">
            <a:avLst/>
          </a:prstGeom>
          <a:noFill/>
        </p:spPr>
        <p:txBody>
          <a:bodyPr wrap="square" rtlCol="0">
            <a:spAutoFit/>
          </a:bodyPr>
          <a:lstStyle/>
          <a:p>
            <a:r>
              <a:rPr lang="en-US" dirty="0" smtClean="0">
                <a:latin typeface="Times New Roman" pitchFamily="18" charset="0"/>
                <a:cs typeface="Times New Roman" pitchFamily="18" charset="0"/>
              </a:rPr>
              <a:t>Reference axis</a:t>
            </a:r>
            <a:endParaRPr lang="en-US" dirty="0">
              <a:latin typeface="Times New Roman" pitchFamily="18" charset="0"/>
              <a:cs typeface="Times New Roman" pitchFamily="18" charset="0"/>
            </a:endParaRPr>
          </a:p>
        </p:txBody>
      </p:sp>
      <p:sp>
        <p:nvSpPr>
          <p:cNvPr id="30" name="TextBox 29"/>
          <p:cNvSpPr txBox="1"/>
          <p:nvPr/>
        </p:nvSpPr>
        <p:spPr>
          <a:xfrm>
            <a:off x="2057400" y="6324600"/>
            <a:ext cx="5410200" cy="369332"/>
          </a:xfrm>
          <a:prstGeom prst="rect">
            <a:avLst/>
          </a:prstGeom>
          <a:noFill/>
        </p:spPr>
        <p:txBody>
          <a:bodyPr wrap="square" rtlCol="0">
            <a:spAutoFit/>
          </a:bodyPr>
          <a:lstStyle/>
          <a:p>
            <a:r>
              <a:rPr lang="en-US" b="1" dirty="0" smtClean="0">
                <a:latin typeface="Times New Roman" pitchFamily="18" charset="0"/>
                <a:cs typeface="Times New Roman" pitchFamily="18" charset="0"/>
              </a:rPr>
              <a:t>Fig.1: Phasor representation of a sinusoidal quantity</a:t>
            </a:r>
            <a:endParaRPr lang="en-US" b="1" dirty="0">
              <a:latin typeface="Times New Roman" pitchFamily="18" charset="0"/>
              <a:cs typeface="Times New Roman" pitchFamily="18"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Continued….</a:t>
            </a:r>
            <a:endParaRPr lang="en-US" dirty="0"/>
          </a:p>
        </p:txBody>
      </p:sp>
      <p:pic>
        <p:nvPicPr>
          <p:cNvPr id="4" name="Content Placeholder 3" descr="phasor.png"/>
          <p:cNvPicPr>
            <a:picLocks noGrp="1" noChangeAspect="1"/>
          </p:cNvPicPr>
          <p:nvPr>
            <p:ph idx="1"/>
          </p:nvPr>
        </p:nvPicPr>
        <p:blipFill>
          <a:blip r:embed="rId2" cstate="print"/>
          <a:stretch>
            <a:fillRect/>
          </a:stretch>
        </p:blipFill>
        <p:spPr>
          <a:xfrm>
            <a:off x="762001" y="1905000"/>
            <a:ext cx="7924800" cy="2819400"/>
          </a:xfrm>
        </p:spPr>
      </p:pic>
      <p:sp>
        <p:nvSpPr>
          <p:cNvPr id="5" name="TextBox 4"/>
          <p:cNvSpPr txBox="1"/>
          <p:nvPr/>
        </p:nvSpPr>
        <p:spPr>
          <a:xfrm>
            <a:off x="1295400" y="5257800"/>
            <a:ext cx="7162800" cy="369332"/>
          </a:xfrm>
          <a:prstGeom prst="rect">
            <a:avLst/>
          </a:prstGeom>
          <a:noFill/>
        </p:spPr>
        <p:txBody>
          <a:bodyPr wrap="square" rtlCol="0">
            <a:spAutoFit/>
          </a:bodyPr>
          <a:lstStyle/>
          <a:p>
            <a:pPr algn="ctr"/>
            <a:r>
              <a:rPr lang="en-US" b="1" dirty="0" smtClean="0">
                <a:latin typeface="Times New Roman" pitchFamily="18" charset="0"/>
                <a:cs typeface="Times New Roman" pitchFamily="18" charset="0"/>
              </a:rPr>
              <a:t>Fig. (2): Relation between an alternating quantity and </a:t>
            </a:r>
            <a:r>
              <a:rPr lang="en-US" b="1" dirty="0" err="1" smtClean="0">
                <a:latin typeface="Times New Roman" pitchFamily="18" charset="0"/>
                <a:cs typeface="Times New Roman" pitchFamily="18" charset="0"/>
              </a:rPr>
              <a:t>phasor</a:t>
            </a:r>
            <a:r>
              <a:rPr lang="en-US" b="1" dirty="0" smtClean="0">
                <a:latin typeface="Times New Roman" pitchFamily="18" charset="0"/>
                <a:cs typeface="Times New Roman" pitchFamily="18" charset="0"/>
              </a:rPr>
              <a:t> </a:t>
            </a:r>
            <a:endParaRPr lang="en-US" b="1" dirty="0">
              <a:latin typeface="Times New Roman" pitchFamily="18" charset="0"/>
              <a:cs typeface="Times New Roman" pitchFamily="18"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Phase of an Alternating Quantity</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b="1" dirty="0" smtClean="0">
                <a:latin typeface="Times New Roman" pitchFamily="18" charset="0"/>
                <a:cs typeface="Times New Roman" pitchFamily="18" charset="0"/>
              </a:rPr>
              <a:t>Phase angle:</a:t>
            </a:r>
          </a:p>
          <a:p>
            <a:pPr>
              <a:buNone/>
            </a:pP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The equation of the induced emf in the conductor is </a:t>
            </a:r>
          </a:p>
          <a:p>
            <a:pPr>
              <a:buNone/>
            </a:pPr>
            <a:r>
              <a:rPr lang="en-US" dirty="0" smtClean="0">
                <a:latin typeface="Times New Roman" pitchFamily="18" charset="0"/>
                <a:cs typeface="Times New Roman" pitchFamily="18" charset="0"/>
              </a:rPr>
              <a:t>                   v = V</a:t>
            </a:r>
            <a:r>
              <a:rPr lang="en-US" baseline="-25000" dirty="0" smtClean="0">
                <a:latin typeface="Times New Roman" pitchFamily="18" charset="0"/>
                <a:cs typeface="Times New Roman" pitchFamily="18" charset="0"/>
              </a:rPr>
              <a:t>m</a:t>
            </a:r>
            <a:r>
              <a:rPr lang="en-US" dirty="0" smtClean="0">
                <a:latin typeface="Times New Roman" pitchFamily="18" charset="0"/>
                <a:cs typeface="Times New Roman" pitchFamily="18" charset="0"/>
              </a:rPr>
              <a:t> sin </a:t>
            </a:r>
            <a:r>
              <a:rPr lang="el-GR" dirty="0" smtClean="0">
                <a:latin typeface="Times New Roman" pitchFamily="18" charset="0"/>
                <a:cs typeface="Times New Roman" pitchFamily="18" charset="0"/>
              </a:rPr>
              <a:t>ω</a:t>
            </a:r>
            <a:r>
              <a:rPr lang="en-US" dirty="0" smtClean="0">
                <a:latin typeface="Times New Roman" pitchFamily="18" charset="0"/>
                <a:cs typeface="Times New Roman" pitchFamily="18" charset="0"/>
              </a:rPr>
              <a:t>t = V</a:t>
            </a:r>
            <a:r>
              <a:rPr lang="en-US" baseline="-25000" dirty="0" smtClean="0">
                <a:latin typeface="Times New Roman" pitchFamily="18" charset="0"/>
                <a:cs typeface="Times New Roman" pitchFamily="18" charset="0"/>
              </a:rPr>
              <a:t>m</a:t>
            </a:r>
            <a:r>
              <a:rPr lang="en-US" dirty="0" smtClean="0">
                <a:latin typeface="Times New Roman" pitchFamily="18" charset="0"/>
                <a:cs typeface="Times New Roman" pitchFamily="18" charset="0"/>
              </a:rPr>
              <a:t> sin</a:t>
            </a:r>
            <a:r>
              <a:rPr lang="el-GR" dirty="0" smtClean="0">
                <a:latin typeface="Times New Roman" pitchFamily="18" charset="0"/>
                <a:cs typeface="Times New Roman" pitchFamily="18" charset="0"/>
              </a:rPr>
              <a:t>θ</a:t>
            </a:r>
            <a:r>
              <a:rPr lang="en-US" dirty="0" smtClean="0">
                <a:latin typeface="Times New Roman" pitchFamily="18" charset="0"/>
                <a:cs typeface="Times New Roman" pitchFamily="18" charset="0"/>
              </a:rPr>
              <a:t>       …… (1) </a:t>
            </a:r>
          </a:p>
          <a:p>
            <a:pPr>
              <a:buNone/>
            </a:pPr>
            <a:r>
              <a:rPr lang="en-US" dirty="0" smtClean="0">
                <a:latin typeface="Times New Roman" pitchFamily="18" charset="0"/>
                <a:cs typeface="Times New Roman" pitchFamily="18" charset="0"/>
              </a:rPr>
              <a:t>        In equation (1), </a:t>
            </a:r>
            <a:r>
              <a:rPr lang="el-GR" dirty="0" smtClean="0">
                <a:latin typeface="Times New Roman" pitchFamily="18" charset="0"/>
                <a:cs typeface="Times New Roman" pitchFamily="18" charset="0"/>
              </a:rPr>
              <a:t>θ</a:t>
            </a:r>
            <a:r>
              <a:rPr lang="en-US" dirty="0" smtClean="0">
                <a:latin typeface="Times New Roman" pitchFamily="18" charset="0"/>
                <a:cs typeface="Times New Roman" pitchFamily="18" charset="0"/>
              </a:rPr>
              <a:t> is the angle made by the conductor with the reference axis &amp; it is called as the </a:t>
            </a:r>
            <a:r>
              <a:rPr lang="en-US" b="1" dirty="0" smtClean="0">
                <a:latin typeface="Times New Roman" pitchFamily="18" charset="0"/>
                <a:cs typeface="Times New Roman" pitchFamily="18" charset="0"/>
              </a:rPr>
              <a:t>Phase Angle</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Continued….</a:t>
            </a:r>
            <a:endParaRPr lang="en-US" dirty="0"/>
          </a:p>
        </p:txBody>
      </p:sp>
      <p:sp>
        <p:nvSpPr>
          <p:cNvPr id="3" name="Content Placeholder 2"/>
          <p:cNvSpPr>
            <a:spLocks noGrp="1"/>
          </p:cNvSpPr>
          <p:nvPr>
            <p:ph idx="1"/>
          </p:nvPr>
        </p:nvSpPr>
        <p:spPr/>
        <p:txBody>
          <a:bodyPr/>
          <a:lstStyle/>
          <a:p>
            <a:r>
              <a:rPr lang="en-US" b="1" dirty="0" smtClean="0">
                <a:latin typeface="Times New Roman" pitchFamily="18" charset="0"/>
                <a:cs typeface="Times New Roman" pitchFamily="18" charset="0"/>
              </a:rPr>
              <a:t>Phase Difference:</a:t>
            </a:r>
          </a:p>
          <a:p>
            <a:pPr>
              <a:buFont typeface="Wingdings" pitchFamily="2" charset="2"/>
              <a:buChar char="Ø"/>
            </a:pP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It is not necessary that two voltages or current waves originate at the same instant of time.</a:t>
            </a:r>
          </a:p>
          <a:p>
            <a:pPr>
              <a:buNone/>
            </a:pPr>
            <a:endParaRPr lang="en-US" dirty="0">
              <a:latin typeface="Times New Roman" pitchFamily="18" charset="0"/>
              <a:cs typeface="Times New Roman" pitchFamily="18" charset="0"/>
            </a:endParaRPr>
          </a:p>
        </p:txBody>
      </p:sp>
      <p:pic>
        <p:nvPicPr>
          <p:cNvPr id="4" name="Picture 3" descr="phase difference.PNG"/>
          <p:cNvPicPr>
            <a:picLocks noChangeAspect="1"/>
          </p:cNvPicPr>
          <p:nvPr/>
        </p:nvPicPr>
        <p:blipFill>
          <a:blip r:embed="rId2" cstate="print"/>
          <a:stretch>
            <a:fillRect/>
          </a:stretch>
        </p:blipFill>
        <p:spPr>
          <a:xfrm>
            <a:off x="1447800" y="3352800"/>
            <a:ext cx="5858693" cy="2896004"/>
          </a:xfrm>
          <a:prstGeom prst="rect">
            <a:avLst/>
          </a:prstGeom>
        </p:spPr>
      </p:pic>
      <p:sp>
        <p:nvSpPr>
          <p:cNvPr id="5" name="TextBox 4"/>
          <p:cNvSpPr txBox="1"/>
          <p:nvPr/>
        </p:nvSpPr>
        <p:spPr>
          <a:xfrm>
            <a:off x="1676400" y="6248400"/>
            <a:ext cx="4876800" cy="369332"/>
          </a:xfrm>
          <a:prstGeom prst="rect">
            <a:avLst/>
          </a:prstGeom>
          <a:noFill/>
        </p:spPr>
        <p:txBody>
          <a:bodyPr wrap="square" rtlCol="0">
            <a:spAutoFit/>
          </a:bodyPr>
          <a:lstStyle/>
          <a:p>
            <a:pPr algn="ctr"/>
            <a:r>
              <a:rPr lang="en-US" b="1" dirty="0" smtClean="0">
                <a:latin typeface="Times New Roman" pitchFamily="18" charset="0"/>
                <a:cs typeface="Times New Roman" pitchFamily="18" charset="0"/>
              </a:rPr>
              <a:t>Fig.1.: Concept of phase difference</a:t>
            </a:r>
            <a:endParaRPr lang="en-US" b="1" dirty="0">
              <a:latin typeface="Times New Roman" pitchFamily="18" charset="0"/>
              <a:cs typeface="Times New Roman" pitchFamily="18" charset="0"/>
            </a:endParaRPr>
          </a:p>
        </p:txBody>
      </p:sp>
      <p:sp>
        <p:nvSpPr>
          <p:cNvPr id="6" name="TextBox 5"/>
          <p:cNvSpPr txBox="1"/>
          <p:nvPr/>
        </p:nvSpPr>
        <p:spPr>
          <a:xfrm>
            <a:off x="4114800" y="3962400"/>
            <a:ext cx="533400" cy="369332"/>
          </a:xfrm>
          <a:prstGeom prst="rect">
            <a:avLst/>
          </a:prstGeom>
          <a:noFill/>
        </p:spPr>
        <p:txBody>
          <a:bodyPr wrap="square" rtlCol="0">
            <a:spAutoFit/>
          </a:bodyPr>
          <a:lstStyle/>
          <a:p>
            <a:r>
              <a:rPr lang="en-US" b="1" dirty="0" smtClean="0">
                <a:latin typeface="Times New Roman" pitchFamily="18" charset="0"/>
                <a:cs typeface="Times New Roman" pitchFamily="18" charset="0"/>
              </a:rPr>
              <a:t>V</a:t>
            </a:r>
            <a:r>
              <a:rPr lang="en-US" b="1" baseline="-25000" dirty="0" smtClean="0">
                <a:latin typeface="Times New Roman" pitchFamily="18" charset="0"/>
                <a:cs typeface="Times New Roman" pitchFamily="18" charset="0"/>
              </a:rPr>
              <a:t>A</a:t>
            </a:r>
            <a:endParaRPr lang="en-US" b="1" baseline="-25000" dirty="0">
              <a:latin typeface="Times New Roman" pitchFamily="18" charset="0"/>
              <a:cs typeface="Times New Roman" pitchFamily="18" charset="0"/>
            </a:endParaRPr>
          </a:p>
        </p:txBody>
      </p:sp>
      <p:sp>
        <p:nvSpPr>
          <p:cNvPr id="7" name="Rectangle 6"/>
          <p:cNvSpPr/>
          <p:nvPr/>
        </p:nvSpPr>
        <p:spPr>
          <a:xfrm>
            <a:off x="3352800" y="3937278"/>
            <a:ext cx="457199" cy="369332"/>
          </a:xfrm>
          <a:prstGeom prst="rect">
            <a:avLst/>
          </a:prstGeom>
        </p:spPr>
        <p:txBody>
          <a:bodyPr wrap="square">
            <a:spAutoFit/>
          </a:bodyPr>
          <a:lstStyle/>
          <a:p>
            <a:r>
              <a:rPr lang="en-US" b="1" dirty="0" smtClean="0">
                <a:latin typeface="Times New Roman" pitchFamily="18" charset="0"/>
                <a:cs typeface="Times New Roman" pitchFamily="18" charset="0"/>
              </a:rPr>
              <a:t>V</a:t>
            </a:r>
            <a:r>
              <a:rPr lang="en-US" b="1" baseline="-25000" dirty="0" smtClean="0">
                <a:latin typeface="Times New Roman" pitchFamily="18" charset="0"/>
                <a:cs typeface="Times New Roman" pitchFamily="18" charset="0"/>
              </a:rPr>
              <a:t>B</a:t>
            </a:r>
            <a:endParaRPr lang="en-US" b="1" baseline="-25000" dirty="0">
              <a:latin typeface="Times New Roman" pitchFamily="18" charset="0"/>
              <a:cs typeface="Times New Roman" pitchFamily="18"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Continued….</a:t>
            </a:r>
            <a:endParaRPr lang="en-US" dirty="0"/>
          </a:p>
        </p:txBody>
      </p:sp>
      <p:sp>
        <p:nvSpPr>
          <p:cNvPr id="3" name="Content Placeholder 2"/>
          <p:cNvSpPr>
            <a:spLocks noGrp="1"/>
          </p:cNvSpPr>
          <p:nvPr>
            <p:ph idx="1"/>
          </p:nvPr>
        </p:nvSpPr>
        <p:spPr/>
        <p:txBody>
          <a:bodyPr>
            <a:normAutofit fontScale="70000" lnSpcReduction="20000"/>
          </a:bodyPr>
          <a:lstStyle/>
          <a:p>
            <a:pPr>
              <a:buFont typeface="Wingdings" pitchFamily="2" charset="2"/>
              <a:buChar char="Ø"/>
            </a:pPr>
            <a:r>
              <a:rPr lang="en-US" dirty="0" smtClean="0"/>
              <a:t> </a:t>
            </a:r>
            <a:r>
              <a:rPr lang="en-US" sz="3400" dirty="0" smtClean="0">
                <a:latin typeface="Times New Roman" pitchFamily="18" charset="0"/>
                <a:cs typeface="Times New Roman" pitchFamily="18" charset="0"/>
              </a:rPr>
              <a:t>As shown in fig. 1, two waves do not have the same zero crossover point so, we say that there is a phase difference between them.</a:t>
            </a:r>
          </a:p>
          <a:p>
            <a:pPr>
              <a:buFont typeface="Wingdings" pitchFamily="2" charset="2"/>
              <a:buChar char="Ø"/>
            </a:pPr>
            <a:r>
              <a:rPr lang="en-US" sz="3400" dirty="0" smtClean="0">
                <a:latin typeface="Times New Roman" pitchFamily="18" charset="0"/>
                <a:cs typeface="Times New Roman" pitchFamily="18" charset="0"/>
              </a:rPr>
              <a:t>Both V</a:t>
            </a:r>
            <a:r>
              <a:rPr lang="en-US" sz="3400" baseline="-25000" dirty="0" smtClean="0">
                <a:latin typeface="Times New Roman" pitchFamily="18" charset="0"/>
                <a:cs typeface="Times New Roman" pitchFamily="18" charset="0"/>
              </a:rPr>
              <a:t>A</a:t>
            </a:r>
            <a:r>
              <a:rPr lang="en-US" sz="3400" dirty="0" smtClean="0">
                <a:latin typeface="Times New Roman" pitchFamily="18" charset="0"/>
                <a:cs typeface="Times New Roman" pitchFamily="18" charset="0"/>
              </a:rPr>
              <a:t> and V</a:t>
            </a:r>
            <a:r>
              <a:rPr lang="en-US" sz="3400" baseline="-25000" dirty="0" smtClean="0">
                <a:latin typeface="Times New Roman" pitchFamily="18" charset="0"/>
                <a:cs typeface="Times New Roman" pitchFamily="18" charset="0"/>
              </a:rPr>
              <a:t>B</a:t>
            </a:r>
            <a:r>
              <a:rPr lang="en-US" sz="3400" dirty="0" smtClean="0">
                <a:latin typeface="Times New Roman" pitchFamily="18" charset="0"/>
                <a:cs typeface="Times New Roman" pitchFamily="18" charset="0"/>
              </a:rPr>
              <a:t> have the same frequency &amp; same peak voltage.</a:t>
            </a:r>
          </a:p>
          <a:p>
            <a:pPr>
              <a:buFont typeface="Wingdings" pitchFamily="2" charset="2"/>
              <a:buChar char="Ø"/>
            </a:pPr>
            <a:r>
              <a:rPr lang="en-US" sz="3400" dirty="0" smtClean="0">
                <a:latin typeface="Times New Roman" pitchFamily="18" charset="0"/>
                <a:cs typeface="Times New Roman" pitchFamily="18" charset="0"/>
              </a:rPr>
              <a:t>We can represent two voltages mathematically as follows:</a:t>
            </a:r>
          </a:p>
          <a:p>
            <a:pPr>
              <a:buNone/>
            </a:pPr>
            <a:r>
              <a:rPr lang="en-US" sz="3400" dirty="0" smtClean="0">
                <a:latin typeface="Times New Roman" pitchFamily="18" charset="0"/>
                <a:cs typeface="Times New Roman" pitchFamily="18" charset="0"/>
              </a:rPr>
              <a:t>                       V</a:t>
            </a:r>
            <a:r>
              <a:rPr lang="en-US" sz="3400" baseline="-25000" dirty="0" smtClean="0">
                <a:latin typeface="Times New Roman" pitchFamily="18" charset="0"/>
                <a:cs typeface="Times New Roman" pitchFamily="18" charset="0"/>
              </a:rPr>
              <a:t>A </a:t>
            </a:r>
            <a:r>
              <a:rPr lang="en-US" sz="3400" dirty="0" smtClean="0">
                <a:latin typeface="Times New Roman" pitchFamily="18" charset="0"/>
                <a:cs typeface="Times New Roman" pitchFamily="18" charset="0"/>
              </a:rPr>
              <a:t>= A sin </a:t>
            </a:r>
            <a:r>
              <a:rPr lang="el-GR" sz="3400" dirty="0" smtClean="0">
                <a:latin typeface="Times New Roman" pitchFamily="18" charset="0"/>
                <a:cs typeface="Times New Roman" pitchFamily="18" charset="0"/>
              </a:rPr>
              <a:t>ω</a:t>
            </a:r>
            <a:r>
              <a:rPr lang="en-US" sz="3400" dirty="0" smtClean="0">
                <a:latin typeface="Times New Roman" pitchFamily="18" charset="0"/>
                <a:cs typeface="Times New Roman" pitchFamily="18" charset="0"/>
              </a:rPr>
              <a:t>t </a:t>
            </a:r>
          </a:p>
          <a:p>
            <a:pPr>
              <a:buNone/>
            </a:pPr>
            <a:r>
              <a:rPr lang="en-US" sz="3400" dirty="0" smtClean="0">
                <a:latin typeface="Times New Roman" pitchFamily="18" charset="0"/>
                <a:cs typeface="Times New Roman" pitchFamily="18" charset="0"/>
              </a:rPr>
              <a:t>                       V</a:t>
            </a:r>
            <a:r>
              <a:rPr lang="en-US" sz="3400" baseline="-25000" dirty="0" smtClean="0">
                <a:latin typeface="Times New Roman" pitchFamily="18" charset="0"/>
                <a:cs typeface="Times New Roman" pitchFamily="18" charset="0"/>
              </a:rPr>
              <a:t>B </a:t>
            </a:r>
            <a:r>
              <a:rPr lang="en-US" sz="3400" dirty="0" smtClean="0">
                <a:latin typeface="Times New Roman" pitchFamily="18" charset="0"/>
                <a:cs typeface="Times New Roman" pitchFamily="18" charset="0"/>
              </a:rPr>
              <a:t>= A sin (</a:t>
            </a:r>
            <a:r>
              <a:rPr lang="el-GR" sz="3400" dirty="0" smtClean="0">
                <a:latin typeface="Times New Roman" pitchFamily="18" charset="0"/>
                <a:cs typeface="Times New Roman" pitchFamily="18" charset="0"/>
              </a:rPr>
              <a:t>ω</a:t>
            </a:r>
            <a:r>
              <a:rPr lang="en-US" sz="3400" dirty="0" smtClean="0">
                <a:latin typeface="Times New Roman" pitchFamily="18" charset="0"/>
                <a:cs typeface="Times New Roman" pitchFamily="18" charset="0"/>
              </a:rPr>
              <a:t>t – </a:t>
            </a:r>
            <a:r>
              <a:rPr lang="el-GR" sz="3400" dirty="0" smtClean="0">
                <a:latin typeface="Times New Roman" pitchFamily="18" charset="0"/>
                <a:cs typeface="Times New Roman" pitchFamily="18" charset="0"/>
              </a:rPr>
              <a:t>π</a:t>
            </a:r>
            <a:r>
              <a:rPr lang="en-US" sz="3400" dirty="0" smtClean="0">
                <a:latin typeface="Times New Roman" pitchFamily="18" charset="0"/>
                <a:cs typeface="Times New Roman" pitchFamily="18" charset="0"/>
              </a:rPr>
              <a:t>/2 ) </a:t>
            </a:r>
          </a:p>
          <a:p>
            <a:pPr>
              <a:buNone/>
            </a:pPr>
            <a:r>
              <a:rPr lang="en-US" sz="3400" dirty="0" smtClean="0">
                <a:latin typeface="Times New Roman" pitchFamily="18" charset="0"/>
                <a:cs typeface="Times New Roman" pitchFamily="18" charset="0"/>
              </a:rPr>
              <a:t>                       V</a:t>
            </a:r>
            <a:r>
              <a:rPr lang="en-US" sz="3400" baseline="-25000" dirty="0" smtClean="0">
                <a:latin typeface="Times New Roman" pitchFamily="18" charset="0"/>
                <a:cs typeface="Times New Roman" pitchFamily="18" charset="0"/>
              </a:rPr>
              <a:t>B </a:t>
            </a:r>
            <a:r>
              <a:rPr lang="en-US" sz="3400" dirty="0" smtClean="0">
                <a:latin typeface="Times New Roman" pitchFamily="18" charset="0"/>
                <a:cs typeface="Times New Roman" pitchFamily="18" charset="0"/>
              </a:rPr>
              <a:t>= A sin (</a:t>
            </a:r>
            <a:r>
              <a:rPr lang="el-GR" sz="3400" dirty="0" smtClean="0">
                <a:latin typeface="Times New Roman" pitchFamily="18" charset="0"/>
                <a:cs typeface="Times New Roman" pitchFamily="18" charset="0"/>
              </a:rPr>
              <a:t>ω</a:t>
            </a:r>
            <a:r>
              <a:rPr lang="en-US" sz="3400" dirty="0" smtClean="0">
                <a:latin typeface="Times New Roman" pitchFamily="18" charset="0"/>
                <a:cs typeface="Times New Roman" pitchFamily="18" charset="0"/>
              </a:rPr>
              <a:t>t – ø )       (ø = </a:t>
            </a:r>
            <a:r>
              <a:rPr lang="el-GR" sz="3400" dirty="0" smtClean="0">
                <a:latin typeface="Times New Roman" pitchFamily="18" charset="0"/>
                <a:cs typeface="Times New Roman" pitchFamily="18" charset="0"/>
              </a:rPr>
              <a:t>π</a:t>
            </a:r>
            <a:r>
              <a:rPr lang="en-US" sz="3400" dirty="0" smtClean="0">
                <a:latin typeface="Times New Roman" pitchFamily="18" charset="0"/>
                <a:cs typeface="Times New Roman" pitchFamily="18" charset="0"/>
              </a:rPr>
              <a:t>/2 )              ……..(2)</a:t>
            </a:r>
          </a:p>
          <a:p>
            <a:pPr>
              <a:buFont typeface="Wingdings" pitchFamily="2" charset="2"/>
              <a:buChar char="Ø"/>
            </a:pPr>
            <a:r>
              <a:rPr lang="en-US" sz="3400" dirty="0" smtClean="0">
                <a:latin typeface="Times New Roman" pitchFamily="18" charset="0"/>
                <a:cs typeface="Times New Roman" pitchFamily="18" charset="0"/>
              </a:rPr>
              <a:t>The angle </a:t>
            </a:r>
            <a:r>
              <a:rPr lang="el-GR" sz="3400" dirty="0" smtClean="0">
                <a:latin typeface="Times New Roman" pitchFamily="18" charset="0"/>
                <a:cs typeface="Times New Roman" pitchFamily="18" charset="0"/>
              </a:rPr>
              <a:t>π</a:t>
            </a:r>
            <a:r>
              <a:rPr lang="en-US" sz="3400" dirty="0" smtClean="0">
                <a:latin typeface="Times New Roman" pitchFamily="18" charset="0"/>
                <a:cs typeface="Times New Roman" pitchFamily="18" charset="0"/>
              </a:rPr>
              <a:t>/2 is known as the phase difference between V</a:t>
            </a:r>
            <a:r>
              <a:rPr lang="en-US" sz="3400" baseline="-25000" dirty="0" smtClean="0">
                <a:latin typeface="Times New Roman" pitchFamily="18" charset="0"/>
                <a:cs typeface="Times New Roman" pitchFamily="18" charset="0"/>
              </a:rPr>
              <a:t>A</a:t>
            </a:r>
            <a:r>
              <a:rPr lang="en-US" sz="3400" dirty="0" smtClean="0">
                <a:latin typeface="Times New Roman" pitchFamily="18" charset="0"/>
                <a:cs typeface="Times New Roman" pitchFamily="18" charset="0"/>
              </a:rPr>
              <a:t> and V</a:t>
            </a:r>
            <a:r>
              <a:rPr lang="en-US" sz="3400" baseline="-25000" dirty="0" smtClean="0">
                <a:latin typeface="Times New Roman" pitchFamily="18" charset="0"/>
                <a:cs typeface="Times New Roman" pitchFamily="18" charset="0"/>
              </a:rPr>
              <a:t>B</a:t>
            </a:r>
            <a:r>
              <a:rPr lang="en-US" sz="3400" dirty="0" smtClean="0">
                <a:latin typeface="Times New Roman" pitchFamily="18" charset="0"/>
                <a:cs typeface="Times New Roman" pitchFamily="18" charset="0"/>
              </a:rPr>
              <a:t>.</a:t>
            </a:r>
          </a:p>
          <a:p>
            <a:pPr>
              <a:buFont typeface="Wingdings" pitchFamily="2" charset="2"/>
              <a:buChar char="Ø"/>
            </a:pPr>
            <a:r>
              <a:rPr lang="en-US" sz="3400" dirty="0" smtClean="0">
                <a:latin typeface="Times New Roman" pitchFamily="18" charset="0"/>
                <a:cs typeface="Times New Roman" pitchFamily="18" charset="0"/>
              </a:rPr>
              <a:t>Phase difference can take any value between 0 and 2</a:t>
            </a:r>
            <a:r>
              <a:rPr lang="el-GR" sz="3400" dirty="0" smtClean="0">
                <a:latin typeface="Times New Roman" pitchFamily="18" charset="0"/>
                <a:cs typeface="Times New Roman" pitchFamily="18" charset="0"/>
              </a:rPr>
              <a:t>π</a:t>
            </a:r>
            <a:r>
              <a:rPr lang="en-US" sz="3400" dirty="0" smtClean="0">
                <a:latin typeface="Times New Roman" pitchFamily="18" charset="0"/>
                <a:cs typeface="Times New Roman" pitchFamily="18" charset="0"/>
              </a:rPr>
              <a:t>.</a:t>
            </a:r>
            <a:endParaRPr lang="en-US" sz="3400" dirty="0">
              <a:latin typeface="Times New Roman" pitchFamily="18" charset="0"/>
              <a:cs typeface="Times New Roman" pitchFamily="18"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Continued….</a:t>
            </a:r>
            <a:endParaRPr lang="en-US" dirty="0"/>
          </a:p>
        </p:txBody>
      </p:sp>
      <p:sp>
        <p:nvSpPr>
          <p:cNvPr id="3" name="Content Placeholder 2"/>
          <p:cNvSpPr>
            <a:spLocks noGrp="1"/>
          </p:cNvSpPr>
          <p:nvPr>
            <p:ph idx="1"/>
          </p:nvPr>
        </p:nvSpPr>
        <p:spPr/>
        <p:txBody>
          <a:bodyPr>
            <a:normAutofit fontScale="85000" lnSpcReduction="20000"/>
          </a:bodyPr>
          <a:lstStyle/>
          <a:p>
            <a:r>
              <a:rPr lang="en-US" b="1" dirty="0" smtClean="0">
                <a:latin typeface="Times New Roman" pitchFamily="18" charset="0"/>
                <a:cs typeface="Times New Roman" pitchFamily="18" charset="0"/>
              </a:rPr>
              <a:t>Leading and Lagging Phase Difference:</a:t>
            </a:r>
          </a:p>
          <a:p>
            <a:pPr marL="514350" indent="-514350">
              <a:buAutoNum type="arabicPeriod"/>
            </a:pPr>
            <a:r>
              <a:rPr lang="en-US" b="1" dirty="0" smtClean="0">
                <a:latin typeface="Times New Roman" pitchFamily="18" charset="0"/>
                <a:cs typeface="Times New Roman" pitchFamily="18" charset="0"/>
              </a:rPr>
              <a:t>Leading phase difference:</a:t>
            </a:r>
          </a:p>
          <a:p>
            <a:pPr marL="514350" indent="-514350">
              <a:buNone/>
            </a:pPr>
            <a:r>
              <a:rPr lang="en-US" dirty="0" smtClean="0">
                <a:latin typeface="Times New Roman" pitchFamily="18" charset="0"/>
                <a:cs typeface="Times New Roman" pitchFamily="18" charset="0"/>
              </a:rPr>
              <a:t>		If the phase angle ø in equation (2) is positive then the phase difference ø is said to be a leading phase  difference. In other words, we say that voltage V</a:t>
            </a:r>
            <a:r>
              <a:rPr lang="en-US" baseline="-25000" dirty="0" smtClean="0">
                <a:latin typeface="Times New Roman" pitchFamily="18" charset="0"/>
                <a:cs typeface="Times New Roman" pitchFamily="18" charset="0"/>
              </a:rPr>
              <a:t>B</a:t>
            </a:r>
            <a:r>
              <a:rPr lang="en-US" dirty="0" smtClean="0">
                <a:latin typeface="Times New Roman" pitchFamily="18" charset="0"/>
                <a:cs typeface="Times New Roman" pitchFamily="18" charset="0"/>
              </a:rPr>
              <a:t> leads the voltage V</a:t>
            </a:r>
            <a:r>
              <a:rPr lang="en-US" baseline="-25000" dirty="0" smtClean="0">
                <a:latin typeface="Times New Roman" pitchFamily="18" charset="0"/>
                <a:cs typeface="Times New Roman" pitchFamily="18" charset="0"/>
              </a:rPr>
              <a:t>A</a:t>
            </a:r>
            <a:r>
              <a:rPr lang="en-US" dirty="0" smtClean="0">
                <a:latin typeface="Times New Roman" pitchFamily="18" charset="0"/>
                <a:cs typeface="Times New Roman" pitchFamily="18" charset="0"/>
              </a:rPr>
              <a:t>.</a:t>
            </a:r>
          </a:p>
          <a:p>
            <a:pPr marL="514350" indent="-514350">
              <a:buNone/>
            </a:pPr>
            <a:r>
              <a:rPr lang="en-US" b="1" dirty="0" smtClean="0">
                <a:latin typeface="Times New Roman" pitchFamily="18" charset="0"/>
                <a:cs typeface="Times New Roman" pitchFamily="18" charset="0"/>
              </a:rPr>
              <a:t>2. Lagging phase difference:</a:t>
            </a:r>
          </a:p>
          <a:p>
            <a:pPr marL="514350" indent="-514350">
              <a:buNone/>
            </a:pPr>
            <a:r>
              <a:rPr lang="en-US" dirty="0" smtClean="0">
                <a:latin typeface="Times New Roman" pitchFamily="18" charset="0"/>
                <a:cs typeface="Times New Roman" pitchFamily="18" charset="0"/>
              </a:rPr>
              <a:t>		If the phase angle ø in equation (2) is negative, then the phase difference is said to be a lagging phase difference. That means V</a:t>
            </a:r>
            <a:r>
              <a:rPr lang="en-US" baseline="-25000" dirty="0" smtClean="0">
                <a:latin typeface="Times New Roman" pitchFamily="18" charset="0"/>
                <a:cs typeface="Times New Roman" pitchFamily="18" charset="0"/>
              </a:rPr>
              <a:t>B</a:t>
            </a:r>
            <a:r>
              <a:rPr lang="en-US" dirty="0" smtClean="0">
                <a:latin typeface="Times New Roman" pitchFamily="18" charset="0"/>
                <a:cs typeface="Times New Roman" pitchFamily="18" charset="0"/>
              </a:rPr>
              <a:t> lags behind V</a:t>
            </a:r>
            <a:r>
              <a:rPr lang="en-US" baseline="-25000" dirty="0" smtClean="0">
                <a:latin typeface="Times New Roman" pitchFamily="18" charset="0"/>
                <a:cs typeface="Times New Roman" pitchFamily="18" charset="0"/>
              </a:rPr>
              <a:t>A</a:t>
            </a:r>
            <a:r>
              <a:rPr lang="en-US" dirty="0" smtClean="0">
                <a:latin typeface="Times New Roman" pitchFamily="18" charset="0"/>
                <a:cs typeface="Times New Roman" pitchFamily="18" charset="0"/>
              </a:rPr>
              <a:t> by ø.</a:t>
            </a:r>
          </a:p>
          <a:p>
            <a:pPr marL="514350" indent="-514350">
              <a:buNone/>
            </a:pP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Times New Roman" pitchFamily="18" charset="0"/>
                <a:cs typeface="Times New Roman" pitchFamily="18" charset="0"/>
              </a:rPr>
              <a:t>Representation of AC Quantity in Rectangular &amp; Polar Form </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dirty="0" smtClean="0"/>
              <a:t>A phasor can be presented in two different ways:</a:t>
            </a:r>
          </a:p>
          <a:p>
            <a:pPr marL="514350" indent="-514350">
              <a:buNone/>
            </a:pPr>
            <a:r>
              <a:rPr lang="en-US" dirty="0" smtClean="0"/>
              <a:t>    1.  Rectangular form</a:t>
            </a:r>
          </a:p>
          <a:p>
            <a:pPr marL="514350" indent="-514350">
              <a:buNone/>
            </a:pPr>
            <a:r>
              <a:rPr lang="en-US" dirty="0" smtClean="0"/>
              <a:t>    2.  Polar form.</a:t>
            </a:r>
          </a:p>
          <a:p>
            <a:pPr marL="514350" indent="-514350"/>
            <a:r>
              <a:rPr lang="en-US" dirty="0" smtClean="0"/>
              <a:t>The instantaneous voltage  </a:t>
            </a:r>
          </a:p>
          <a:p>
            <a:pPr marL="514350" indent="-514350">
              <a:buNone/>
            </a:pPr>
            <a:r>
              <a:rPr lang="en-US" dirty="0" smtClean="0"/>
              <a:t>                       v(t) = </a:t>
            </a:r>
            <a:r>
              <a:rPr lang="en-US" dirty="0" smtClean="0">
                <a:latin typeface="Times New Roman" pitchFamily="18" charset="0"/>
                <a:cs typeface="Times New Roman" pitchFamily="18" charset="0"/>
              </a:rPr>
              <a:t>V</a:t>
            </a:r>
            <a:r>
              <a:rPr lang="en-US" baseline="-25000" dirty="0" smtClean="0">
                <a:latin typeface="Times New Roman" pitchFamily="18" charset="0"/>
                <a:cs typeface="Times New Roman" pitchFamily="18" charset="0"/>
              </a:rPr>
              <a:t>m</a:t>
            </a:r>
            <a:r>
              <a:rPr lang="en-US" dirty="0" smtClean="0">
                <a:latin typeface="Times New Roman" pitchFamily="18" charset="0"/>
                <a:cs typeface="Times New Roman" pitchFamily="18" charset="0"/>
              </a:rPr>
              <a:t> sin (</a:t>
            </a:r>
            <a:r>
              <a:rPr lang="el-GR" dirty="0" smtClean="0">
                <a:latin typeface="Times New Roman" pitchFamily="18" charset="0"/>
                <a:cs typeface="Times New Roman" pitchFamily="18" charset="0"/>
              </a:rPr>
              <a:t>ω</a:t>
            </a:r>
            <a:r>
              <a:rPr lang="en-US" dirty="0" smtClean="0">
                <a:latin typeface="Times New Roman" pitchFamily="18" charset="0"/>
                <a:cs typeface="Times New Roman" pitchFamily="18" charset="0"/>
              </a:rPr>
              <a:t>t + ø)       ……(1)</a:t>
            </a:r>
          </a:p>
          <a:p>
            <a:pPr marL="514350" indent="-514350">
              <a:buNone/>
            </a:pPr>
            <a:r>
              <a:rPr lang="en-US" dirty="0" smtClean="0">
                <a:latin typeface="Times New Roman" pitchFamily="18" charset="0"/>
                <a:cs typeface="Times New Roman" pitchFamily="18" charset="0"/>
              </a:rPr>
              <a:t>      is represented using a phasor as shown in fig.1</a:t>
            </a:r>
            <a:endParaRPr lang="en-US" dirty="0" smtClean="0"/>
          </a:p>
          <a:p>
            <a:pPr marL="514350" indent="-514350">
              <a:buNone/>
            </a:pP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Electrical Power Supply System</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92500" lnSpcReduction="10000"/>
          </a:bodyPr>
          <a:lstStyle/>
          <a:p>
            <a:r>
              <a:rPr lang="en-US" dirty="0" smtClean="0">
                <a:latin typeface="Times New Roman" pitchFamily="18" charset="0"/>
                <a:cs typeface="Times New Roman" pitchFamily="18" charset="0"/>
              </a:rPr>
              <a:t>The electrical power supply system can be subdivided into three subsystems, as follows:</a:t>
            </a:r>
          </a:p>
          <a:p>
            <a:pPr>
              <a:buNone/>
            </a:pPr>
            <a:r>
              <a:rPr lang="en-US" dirty="0" smtClean="0">
                <a:latin typeface="Times New Roman" pitchFamily="18" charset="0"/>
                <a:cs typeface="Times New Roman" pitchFamily="18" charset="0"/>
              </a:rPr>
              <a:t>     1. Generation system.</a:t>
            </a:r>
          </a:p>
          <a:p>
            <a:pPr>
              <a:buNone/>
            </a:pPr>
            <a:r>
              <a:rPr lang="en-US" dirty="0" smtClean="0">
                <a:latin typeface="Times New Roman" pitchFamily="18" charset="0"/>
                <a:cs typeface="Times New Roman" pitchFamily="18" charset="0"/>
              </a:rPr>
              <a:t>     2. Transmission system.</a:t>
            </a:r>
          </a:p>
          <a:p>
            <a:pPr>
              <a:buNone/>
            </a:pPr>
            <a:r>
              <a:rPr lang="en-US" dirty="0" smtClean="0">
                <a:latin typeface="Times New Roman" pitchFamily="18" charset="0"/>
                <a:cs typeface="Times New Roman" pitchFamily="18" charset="0"/>
              </a:rPr>
              <a:t>     3. Distribution system.</a:t>
            </a:r>
          </a:p>
          <a:p>
            <a:r>
              <a:rPr lang="en-US" dirty="0" smtClean="0">
                <a:latin typeface="Times New Roman" pitchFamily="18" charset="0"/>
                <a:cs typeface="Times New Roman" pitchFamily="18" charset="0"/>
              </a:rPr>
              <a:t>The electrical energy generated by the generating system is transmitted to the load centres by the transmission system. This energy is then distributed to the distribution system.</a:t>
            </a:r>
            <a:endParaRPr lang="en-US" dirty="0">
              <a:latin typeface="Times New Roman" pitchFamily="18" charset="0"/>
              <a:cs typeface="Times New Roman" pitchFamily="18"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Continued….</a:t>
            </a:r>
            <a:endParaRPr lang="en-US" dirty="0"/>
          </a:p>
        </p:txBody>
      </p:sp>
      <p:sp>
        <p:nvSpPr>
          <p:cNvPr id="3" name="Content Placeholder 2"/>
          <p:cNvSpPr>
            <a:spLocks noGrp="1"/>
          </p:cNvSpPr>
          <p:nvPr>
            <p:ph idx="1"/>
          </p:nvPr>
        </p:nvSpPr>
        <p:spPr/>
        <p:txBody>
          <a:bodyPr>
            <a:normAutofit fontScale="92500" lnSpcReduction="10000"/>
          </a:bodyPr>
          <a:lstStyle/>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From fig.1, we can obtain the expression for the polar and rectangular forms.</a:t>
            </a:r>
            <a:endParaRPr lang="en-US" dirty="0">
              <a:latin typeface="Times New Roman" pitchFamily="18" charset="0"/>
              <a:cs typeface="Times New Roman" pitchFamily="18" charset="0"/>
            </a:endParaRPr>
          </a:p>
        </p:txBody>
      </p:sp>
      <p:cxnSp>
        <p:nvCxnSpPr>
          <p:cNvPr id="5" name="Straight Arrow Connector 4"/>
          <p:cNvCxnSpPr/>
          <p:nvPr/>
        </p:nvCxnSpPr>
        <p:spPr>
          <a:xfrm flipV="1">
            <a:off x="3352800" y="1981200"/>
            <a:ext cx="0" cy="19050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8" name="Straight Arrow Connector 7"/>
          <p:cNvCxnSpPr/>
          <p:nvPr/>
        </p:nvCxnSpPr>
        <p:spPr>
          <a:xfrm>
            <a:off x="3352800" y="3886200"/>
            <a:ext cx="22098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1" name="Straight Arrow Connector 20"/>
          <p:cNvCxnSpPr/>
          <p:nvPr/>
        </p:nvCxnSpPr>
        <p:spPr>
          <a:xfrm flipV="1">
            <a:off x="3352800" y="2667000"/>
            <a:ext cx="1447800" cy="12192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4" name="Straight Connector 23"/>
          <p:cNvCxnSpPr/>
          <p:nvPr/>
        </p:nvCxnSpPr>
        <p:spPr>
          <a:xfrm>
            <a:off x="4724400" y="2743200"/>
            <a:ext cx="0" cy="1143000"/>
          </a:xfrm>
          <a:prstGeom prst="line">
            <a:avLst/>
          </a:prstGeom>
          <a:ln>
            <a:prstDash val="sysDash"/>
          </a:ln>
        </p:spPr>
        <p:style>
          <a:lnRef idx="1">
            <a:schemeClr val="dk1"/>
          </a:lnRef>
          <a:fillRef idx="0">
            <a:schemeClr val="dk1"/>
          </a:fillRef>
          <a:effectRef idx="0">
            <a:schemeClr val="dk1"/>
          </a:effectRef>
          <a:fontRef idx="minor">
            <a:schemeClr val="tx1"/>
          </a:fontRef>
        </p:style>
      </p:cxnSp>
      <p:cxnSp>
        <p:nvCxnSpPr>
          <p:cNvPr id="26" name="Straight Connector 25"/>
          <p:cNvCxnSpPr/>
          <p:nvPr/>
        </p:nvCxnSpPr>
        <p:spPr>
          <a:xfrm flipH="1">
            <a:off x="3352800" y="2743200"/>
            <a:ext cx="1371600"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9" name="Arc 28"/>
          <p:cNvSpPr/>
          <p:nvPr/>
        </p:nvSpPr>
        <p:spPr>
          <a:xfrm>
            <a:off x="2895600" y="3429000"/>
            <a:ext cx="914400" cy="914400"/>
          </a:xfrm>
          <a:prstGeom prst="arc">
            <a:avLst>
              <a:gd name="adj1" fmla="val 19445068"/>
              <a:gd name="adj2" fmla="val 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Left Brace 30"/>
          <p:cNvSpPr/>
          <p:nvPr/>
        </p:nvSpPr>
        <p:spPr>
          <a:xfrm>
            <a:off x="2895599" y="2743200"/>
            <a:ext cx="381001" cy="1181686"/>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Right Brace 35"/>
          <p:cNvSpPr/>
          <p:nvPr/>
        </p:nvSpPr>
        <p:spPr>
          <a:xfrm rot="16200000" flipH="1">
            <a:off x="3962400" y="3429000"/>
            <a:ext cx="228600" cy="12954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TextBox 36"/>
          <p:cNvSpPr txBox="1"/>
          <p:nvPr/>
        </p:nvSpPr>
        <p:spPr>
          <a:xfrm>
            <a:off x="3810000" y="3352800"/>
            <a:ext cx="304800" cy="584775"/>
          </a:xfrm>
          <a:prstGeom prst="rect">
            <a:avLst/>
          </a:prstGeom>
          <a:noFill/>
        </p:spPr>
        <p:txBody>
          <a:bodyPr wrap="square" rtlCol="0">
            <a:spAutoFit/>
          </a:bodyPr>
          <a:lstStyle/>
          <a:p>
            <a:r>
              <a:rPr lang="en-US" sz="3200" dirty="0" smtClean="0">
                <a:latin typeface="Times New Roman" pitchFamily="18" charset="0"/>
                <a:cs typeface="Times New Roman" pitchFamily="18" charset="0"/>
              </a:rPr>
              <a:t>ø</a:t>
            </a:r>
            <a:endParaRPr lang="en-US" sz="3200" dirty="0"/>
          </a:p>
        </p:txBody>
      </p:sp>
      <p:sp>
        <p:nvSpPr>
          <p:cNvPr id="38" name="TextBox 37"/>
          <p:cNvSpPr txBox="1"/>
          <p:nvPr/>
        </p:nvSpPr>
        <p:spPr>
          <a:xfrm>
            <a:off x="3657600" y="2895600"/>
            <a:ext cx="381000" cy="584775"/>
          </a:xfrm>
          <a:prstGeom prst="rect">
            <a:avLst/>
          </a:prstGeom>
          <a:noFill/>
        </p:spPr>
        <p:txBody>
          <a:bodyPr wrap="square" rtlCol="0">
            <a:spAutoFit/>
          </a:bodyPr>
          <a:lstStyle/>
          <a:p>
            <a:r>
              <a:rPr lang="en-US" sz="3200" dirty="0" smtClean="0">
                <a:latin typeface="Times New Roman" pitchFamily="18" charset="0"/>
                <a:cs typeface="Times New Roman" pitchFamily="18" charset="0"/>
              </a:rPr>
              <a:t>r</a:t>
            </a:r>
            <a:endParaRPr lang="en-US" sz="3200" dirty="0">
              <a:latin typeface="Times New Roman" pitchFamily="18" charset="0"/>
              <a:cs typeface="Times New Roman" pitchFamily="18" charset="0"/>
            </a:endParaRPr>
          </a:p>
        </p:txBody>
      </p:sp>
      <p:cxnSp>
        <p:nvCxnSpPr>
          <p:cNvPr id="40" name="Straight Arrow Connector 39"/>
          <p:cNvCxnSpPr/>
          <p:nvPr/>
        </p:nvCxnSpPr>
        <p:spPr>
          <a:xfrm flipH="1" flipV="1">
            <a:off x="4724400" y="2438400"/>
            <a:ext cx="304800" cy="381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4876800" y="2286000"/>
            <a:ext cx="838200"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V</a:t>
            </a:r>
            <a:r>
              <a:rPr lang="en-US" sz="2400" baseline="-25000" dirty="0" smtClean="0">
                <a:latin typeface="Times New Roman" pitchFamily="18" charset="0"/>
                <a:cs typeface="Times New Roman" pitchFamily="18" charset="0"/>
              </a:rPr>
              <a:t>m</a:t>
            </a:r>
            <a:endParaRPr lang="en-US" sz="2400" baseline="-25000" dirty="0">
              <a:latin typeface="Times New Roman" pitchFamily="18" charset="0"/>
              <a:cs typeface="Times New Roman" pitchFamily="18" charset="0"/>
            </a:endParaRPr>
          </a:p>
        </p:txBody>
      </p:sp>
      <p:sp>
        <p:nvSpPr>
          <p:cNvPr id="43" name="TextBox 42"/>
          <p:cNvSpPr txBox="1"/>
          <p:nvPr/>
        </p:nvSpPr>
        <p:spPr>
          <a:xfrm>
            <a:off x="1447800" y="3200400"/>
            <a:ext cx="1524000" cy="400110"/>
          </a:xfrm>
          <a:prstGeom prst="rect">
            <a:avLst/>
          </a:prstGeom>
          <a:noFill/>
        </p:spPr>
        <p:txBody>
          <a:bodyPr wrap="square" rtlCol="0">
            <a:spAutoFit/>
          </a:bodyPr>
          <a:lstStyle/>
          <a:p>
            <a:r>
              <a:rPr lang="en-US" sz="2000" dirty="0" smtClean="0">
                <a:latin typeface="Times New Roman" pitchFamily="18" charset="0"/>
                <a:cs typeface="Times New Roman" pitchFamily="18" charset="0"/>
              </a:rPr>
              <a:t>y = V</a:t>
            </a:r>
            <a:r>
              <a:rPr lang="en-US" sz="2000" baseline="-25000" dirty="0" smtClean="0">
                <a:latin typeface="Times New Roman" pitchFamily="18" charset="0"/>
                <a:cs typeface="Times New Roman" pitchFamily="18" charset="0"/>
              </a:rPr>
              <a:t>m</a:t>
            </a:r>
            <a:r>
              <a:rPr lang="en-US" sz="2000" dirty="0" smtClean="0">
                <a:latin typeface="Times New Roman" pitchFamily="18" charset="0"/>
                <a:cs typeface="Times New Roman" pitchFamily="18" charset="0"/>
              </a:rPr>
              <a:t> sin ø </a:t>
            </a:r>
            <a:endParaRPr lang="en-US" sz="2000" dirty="0">
              <a:latin typeface="Times New Roman" pitchFamily="18" charset="0"/>
              <a:cs typeface="Times New Roman" pitchFamily="18" charset="0"/>
            </a:endParaRPr>
          </a:p>
        </p:txBody>
      </p:sp>
      <p:sp>
        <p:nvSpPr>
          <p:cNvPr id="44" name="TextBox 43"/>
          <p:cNvSpPr txBox="1"/>
          <p:nvPr/>
        </p:nvSpPr>
        <p:spPr>
          <a:xfrm>
            <a:off x="3429000" y="4114800"/>
            <a:ext cx="1600200" cy="400110"/>
          </a:xfrm>
          <a:prstGeom prst="rect">
            <a:avLst/>
          </a:prstGeom>
          <a:noFill/>
        </p:spPr>
        <p:txBody>
          <a:bodyPr wrap="square" rtlCol="0">
            <a:spAutoFit/>
          </a:bodyPr>
          <a:lstStyle/>
          <a:p>
            <a:r>
              <a:rPr lang="en-US" sz="2000" dirty="0" smtClean="0">
                <a:latin typeface="Times New Roman" pitchFamily="18" charset="0"/>
                <a:cs typeface="Times New Roman" pitchFamily="18" charset="0"/>
              </a:rPr>
              <a:t>x = V</a:t>
            </a:r>
            <a:r>
              <a:rPr lang="en-US" sz="2000" baseline="-25000" dirty="0" smtClean="0">
                <a:latin typeface="Times New Roman" pitchFamily="18" charset="0"/>
                <a:cs typeface="Times New Roman" pitchFamily="18" charset="0"/>
              </a:rPr>
              <a:t>m</a:t>
            </a:r>
            <a:r>
              <a:rPr lang="en-US" sz="2000" dirty="0" smtClean="0">
                <a:latin typeface="Times New Roman" pitchFamily="18" charset="0"/>
                <a:cs typeface="Times New Roman" pitchFamily="18" charset="0"/>
              </a:rPr>
              <a:t> cos ø </a:t>
            </a:r>
            <a:endParaRPr lang="en-US" sz="2000" dirty="0">
              <a:latin typeface="Times New Roman" pitchFamily="18" charset="0"/>
              <a:cs typeface="Times New Roman" pitchFamily="18" charset="0"/>
            </a:endParaRPr>
          </a:p>
        </p:txBody>
      </p:sp>
      <p:sp>
        <p:nvSpPr>
          <p:cNvPr id="45" name="TextBox 44"/>
          <p:cNvSpPr txBox="1"/>
          <p:nvPr/>
        </p:nvSpPr>
        <p:spPr>
          <a:xfrm>
            <a:off x="3581400" y="4648200"/>
            <a:ext cx="990600" cy="400110"/>
          </a:xfrm>
          <a:prstGeom prst="rect">
            <a:avLst/>
          </a:prstGeom>
          <a:noFill/>
        </p:spPr>
        <p:txBody>
          <a:bodyPr wrap="square" rtlCol="0">
            <a:spAutoFit/>
          </a:bodyPr>
          <a:lstStyle/>
          <a:p>
            <a:pPr algn="ctr"/>
            <a:r>
              <a:rPr lang="en-US" sz="2000" b="1" dirty="0" smtClean="0">
                <a:latin typeface="Times New Roman" pitchFamily="18" charset="0"/>
                <a:cs typeface="Times New Roman" pitchFamily="18" charset="0"/>
              </a:rPr>
              <a:t>Fig. 1</a:t>
            </a:r>
            <a:endParaRPr lang="en-US" sz="2000" b="1" dirty="0">
              <a:latin typeface="Times New Roman" pitchFamily="18" charset="0"/>
              <a:cs typeface="Times New Roman" pitchFamily="18"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Continued….          </a:t>
            </a:r>
            <a:endParaRPr lang="en-US" dirty="0"/>
          </a:p>
        </p:txBody>
      </p:sp>
      <p:sp>
        <p:nvSpPr>
          <p:cNvPr id="3" name="Content Placeholder 2"/>
          <p:cNvSpPr>
            <a:spLocks noGrp="1"/>
          </p:cNvSpPr>
          <p:nvPr>
            <p:ph idx="1"/>
          </p:nvPr>
        </p:nvSpPr>
        <p:spPr/>
        <p:txBody>
          <a:bodyPr>
            <a:normAutofit fontScale="92500" lnSpcReduction="10000"/>
          </a:bodyPr>
          <a:lstStyle/>
          <a:p>
            <a:pPr marL="514350" indent="-514350">
              <a:buFont typeface="+mj-lt"/>
              <a:buAutoNum type="arabicPeriod"/>
            </a:pPr>
            <a:r>
              <a:rPr lang="en-US" b="1" dirty="0" smtClean="0">
                <a:latin typeface="Times New Roman" pitchFamily="18" charset="0"/>
                <a:cs typeface="Times New Roman" pitchFamily="18" charset="0"/>
              </a:rPr>
              <a:t>Polar Representation:</a:t>
            </a:r>
          </a:p>
          <a:p>
            <a:pPr marL="514350" indent="-514350"/>
            <a:r>
              <a:rPr lang="en-US" dirty="0" smtClean="0">
                <a:latin typeface="Times New Roman" pitchFamily="18" charset="0"/>
                <a:cs typeface="Times New Roman" pitchFamily="18" charset="0"/>
              </a:rPr>
              <a:t>The equation (1) can be represented in the polar form as follows:</a:t>
            </a:r>
          </a:p>
          <a:p>
            <a:pPr marL="514350" indent="-514350">
              <a:buNone/>
            </a:pPr>
            <a:r>
              <a:rPr lang="en-US" dirty="0" smtClean="0">
                <a:latin typeface="Times New Roman" pitchFamily="18" charset="0"/>
                <a:cs typeface="Times New Roman" pitchFamily="18" charset="0"/>
              </a:rPr>
              <a:t>                        v(t) = r </a:t>
            </a:r>
            <a:r>
              <a:rPr lang="en-US" dirty="0" smtClean="0"/>
              <a:t>∠</a:t>
            </a:r>
            <a:r>
              <a:rPr lang="en-US" dirty="0" smtClean="0">
                <a:latin typeface="Times New Roman" pitchFamily="18" charset="0"/>
                <a:cs typeface="Times New Roman" pitchFamily="18" charset="0"/>
              </a:rPr>
              <a:t> </a:t>
            </a:r>
            <a:r>
              <a:rPr lang="en-US" dirty="0" smtClean="0">
                <a:latin typeface="Apple Chancery"/>
                <a:cs typeface="Times New Roman" pitchFamily="18" charset="0"/>
              </a:rPr>
              <a:t>ø                   ……..(2)</a:t>
            </a:r>
          </a:p>
          <a:p>
            <a:pPr marL="514350" indent="-514350">
              <a:buNone/>
            </a:pPr>
            <a:r>
              <a:rPr lang="en-US" dirty="0" smtClean="0">
                <a:latin typeface="Apple Chancery"/>
                <a:cs typeface="Times New Roman" pitchFamily="18" charset="0"/>
              </a:rPr>
              <a:t>      </a:t>
            </a:r>
            <a:r>
              <a:rPr lang="en-US" dirty="0" smtClean="0">
                <a:latin typeface="Times New Roman" pitchFamily="18" charset="0"/>
                <a:cs typeface="Times New Roman" pitchFamily="18" charset="0"/>
              </a:rPr>
              <a:t>where r = V</a:t>
            </a:r>
            <a:r>
              <a:rPr lang="en-US" baseline="-25000" dirty="0" smtClean="0">
                <a:latin typeface="Times New Roman" pitchFamily="18" charset="0"/>
                <a:cs typeface="Times New Roman" pitchFamily="18" charset="0"/>
              </a:rPr>
              <a:t>m.</a:t>
            </a:r>
          </a:p>
          <a:p>
            <a:pPr marL="514350" indent="-514350"/>
            <a:r>
              <a:rPr lang="en-US" dirty="0" smtClean="0">
                <a:latin typeface="Times New Roman" pitchFamily="18" charset="0"/>
                <a:cs typeface="Times New Roman" pitchFamily="18" charset="0"/>
              </a:rPr>
              <a:t>That means length of phasor (r) represents the peak value of the ac quantity.</a:t>
            </a:r>
          </a:p>
          <a:p>
            <a:pPr marL="514350" indent="-514350"/>
            <a:r>
              <a:rPr lang="en-US" dirty="0" smtClean="0">
                <a:latin typeface="Times New Roman" pitchFamily="18" charset="0"/>
                <a:cs typeface="Times New Roman" pitchFamily="18" charset="0"/>
              </a:rPr>
              <a:t>The polar form is suitable for multiplication and addition of phasors.</a:t>
            </a:r>
            <a:endParaRPr lang="en-US" dirty="0">
              <a:latin typeface="Times New Roman" pitchFamily="18" charset="0"/>
              <a:cs typeface="Times New Roman" pitchFamily="18"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Continued….</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b="1" dirty="0" smtClean="0">
                <a:latin typeface="Times New Roman" pitchFamily="18" charset="0"/>
                <a:cs typeface="Times New Roman" pitchFamily="18" charset="0"/>
              </a:rPr>
              <a:t>2. Rectangular Representation:</a:t>
            </a:r>
          </a:p>
          <a:p>
            <a:r>
              <a:rPr lang="en-US" dirty="0" smtClean="0">
                <a:latin typeface="Times New Roman" pitchFamily="18" charset="0"/>
                <a:cs typeface="Times New Roman" pitchFamily="18" charset="0"/>
              </a:rPr>
              <a:t>The equation (1) can be represented in the rectangular form as follows:</a:t>
            </a:r>
          </a:p>
          <a:p>
            <a:pPr>
              <a:buNone/>
            </a:pPr>
            <a:r>
              <a:rPr lang="en-US" dirty="0" smtClean="0">
                <a:latin typeface="Times New Roman" pitchFamily="18" charset="0"/>
                <a:cs typeface="Times New Roman" pitchFamily="18" charset="0"/>
              </a:rPr>
              <a:t>                             v(t) = x + jy           ……(3)</a:t>
            </a:r>
          </a:p>
          <a:p>
            <a:pPr>
              <a:buNone/>
            </a:pPr>
            <a:r>
              <a:rPr lang="en-US" dirty="0" smtClean="0">
                <a:latin typeface="Times New Roman" pitchFamily="18" charset="0"/>
                <a:cs typeface="Times New Roman" pitchFamily="18" charset="0"/>
              </a:rPr>
              <a:t> where x = x component of the phasor = V</a:t>
            </a:r>
            <a:r>
              <a:rPr lang="en-US" baseline="-25000" dirty="0" smtClean="0">
                <a:latin typeface="Times New Roman" pitchFamily="18" charset="0"/>
                <a:cs typeface="Times New Roman" pitchFamily="18" charset="0"/>
              </a:rPr>
              <a:t>m </a:t>
            </a:r>
            <a:r>
              <a:rPr lang="en-US" dirty="0" smtClean="0">
                <a:latin typeface="Times New Roman" pitchFamily="18" charset="0"/>
                <a:cs typeface="Times New Roman" pitchFamily="18" charset="0"/>
              </a:rPr>
              <a:t>cos ø</a:t>
            </a:r>
          </a:p>
          <a:p>
            <a:pPr>
              <a:buNone/>
            </a:pPr>
            <a:r>
              <a:rPr lang="en-US" dirty="0" smtClean="0">
                <a:latin typeface="Times New Roman" pitchFamily="18" charset="0"/>
                <a:cs typeface="Times New Roman" pitchFamily="18" charset="0"/>
              </a:rPr>
              <a:t>          y =  y component of the phasor = V</a:t>
            </a:r>
            <a:r>
              <a:rPr lang="en-US" baseline="-25000" dirty="0" smtClean="0">
                <a:latin typeface="Times New Roman" pitchFamily="18" charset="0"/>
                <a:cs typeface="Times New Roman" pitchFamily="18" charset="0"/>
              </a:rPr>
              <a:t>m </a:t>
            </a:r>
            <a:r>
              <a:rPr lang="en-US" dirty="0" smtClean="0">
                <a:latin typeface="Times New Roman" pitchFamily="18" charset="0"/>
                <a:cs typeface="Times New Roman" pitchFamily="18" charset="0"/>
              </a:rPr>
              <a:t>sin ø</a:t>
            </a:r>
          </a:p>
          <a:p>
            <a:r>
              <a:rPr lang="en-US" dirty="0" smtClean="0">
                <a:latin typeface="Times New Roman" pitchFamily="18" charset="0"/>
                <a:cs typeface="Times New Roman" pitchFamily="18" charset="0"/>
              </a:rPr>
              <a:t>Substituting the values of x and y components into equation (3), we get,</a:t>
            </a:r>
          </a:p>
          <a:p>
            <a:pPr>
              <a:buNone/>
            </a:pPr>
            <a:r>
              <a:rPr lang="en-US" dirty="0" smtClean="0">
                <a:latin typeface="Times New Roman" pitchFamily="18" charset="0"/>
                <a:cs typeface="Times New Roman" pitchFamily="18" charset="0"/>
              </a:rPr>
              <a:t>                  v(t) = V</a:t>
            </a:r>
            <a:r>
              <a:rPr lang="en-US" baseline="-25000" dirty="0" smtClean="0">
                <a:latin typeface="Times New Roman" pitchFamily="18" charset="0"/>
                <a:cs typeface="Times New Roman" pitchFamily="18" charset="0"/>
              </a:rPr>
              <a:t>m </a:t>
            </a:r>
            <a:r>
              <a:rPr lang="en-US" dirty="0" smtClean="0">
                <a:latin typeface="Times New Roman" pitchFamily="18" charset="0"/>
                <a:cs typeface="Times New Roman" pitchFamily="18" charset="0"/>
              </a:rPr>
              <a:t>cos ø + j V</a:t>
            </a:r>
            <a:r>
              <a:rPr lang="en-US" baseline="-25000" dirty="0" smtClean="0">
                <a:latin typeface="Times New Roman" pitchFamily="18" charset="0"/>
                <a:cs typeface="Times New Roman" pitchFamily="18" charset="0"/>
              </a:rPr>
              <a:t>m </a:t>
            </a:r>
            <a:r>
              <a:rPr lang="en-US" dirty="0" smtClean="0">
                <a:latin typeface="Times New Roman" pitchFamily="18" charset="0"/>
                <a:cs typeface="Times New Roman" pitchFamily="18" charset="0"/>
              </a:rPr>
              <a:t>sin ø     …..(4)</a:t>
            </a:r>
          </a:p>
          <a:p>
            <a:r>
              <a:rPr lang="en-US" dirty="0" smtClean="0">
                <a:latin typeface="Times New Roman" pitchFamily="18" charset="0"/>
                <a:cs typeface="Times New Roman" pitchFamily="18" charset="0"/>
              </a:rPr>
              <a:t>Rectangular form is suitable for addition &amp; subtraction of phasors.</a:t>
            </a:r>
            <a:endParaRPr lang="en-US" dirty="0">
              <a:latin typeface="Times New Roman" pitchFamily="18" charset="0"/>
              <a:cs typeface="Times New Roman" pitchFamily="18"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Single Phase AC Circuits</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dirty="0" smtClean="0"/>
              <a:t>The three basic elements of any ac circuit are Resistance (R), Inductance (L), and capacitance (C).</a:t>
            </a:r>
          </a:p>
          <a:p>
            <a:r>
              <a:rPr lang="en-US" dirty="0" smtClean="0"/>
              <a:t>The three basic circuits are:</a:t>
            </a:r>
          </a:p>
          <a:p>
            <a:pPr marL="514350" indent="-514350">
              <a:buFont typeface="+mj-lt"/>
              <a:buAutoNum type="arabicPeriod"/>
            </a:pPr>
            <a:r>
              <a:rPr lang="en-US" dirty="0" smtClean="0"/>
              <a:t>Purely resistive AC circuit.</a:t>
            </a:r>
          </a:p>
          <a:p>
            <a:pPr marL="514350" indent="-514350">
              <a:buFont typeface="+mj-lt"/>
              <a:buAutoNum type="arabicPeriod"/>
            </a:pPr>
            <a:r>
              <a:rPr lang="en-US" dirty="0" smtClean="0"/>
              <a:t>Purely inductive AC circuit.</a:t>
            </a:r>
          </a:p>
          <a:p>
            <a:pPr marL="514350" indent="-514350">
              <a:buFont typeface="+mj-lt"/>
              <a:buAutoNum type="arabicPeriod"/>
            </a:pPr>
            <a:r>
              <a:rPr lang="en-US" dirty="0" smtClean="0"/>
              <a:t>Purely capacitive AC circuit.</a:t>
            </a:r>
          </a:p>
          <a:p>
            <a:pPr marL="514350" indent="-514350">
              <a:buFont typeface="+mj-lt"/>
              <a:buAutoNum type="arabicPeriod"/>
            </a:pPr>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Continued….       </a:t>
            </a: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latin typeface="Times New Roman" pitchFamily="18" charset="0"/>
                <a:cs typeface="Times New Roman" pitchFamily="18" charset="0"/>
              </a:rPr>
              <a:t>Reactance:</a:t>
            </a:r>
          </a:p>
          <a:p>
            <a:pPr>
              <a:buNone/>
            </a:pPr>
            <a:r>
              <a:rPr lang="en-US" dirty="0" smtClean="0">
                <a:latin typeface="Times New Roman" pitchFamily="18" charset="0"/>
                <a:cs typeface="Times New Roman" pitchFamily="18" charset="0"/>
              </a:rPr>
              <a:t>	Reactance can be of two types:</a:t>
            </a:r>
          </a:p>
          <a:p>
            <a:pPr>
              <a:buNone/>
            </a:pPr>
            <a:r>
              <a:rPr lang="en-US" dirty="0" smtClean="0">
                <a:latin typeface="Times New Roman" pitchFamily="18" charset="0"/>
                <a:cs typeface="Times New Roman" pitchFamily="18" charset="0"/>
              </a:rPr>
              <a:t>   1. Inductive reactance X</a:t>
            </a:r>
            <a:r>
              <a:rPr lang="en-US" baseline="-25000" dirty="0" smtClean="0">
                <a:latin typeface="Times New Roman" pitchFamily="18" charset="0"/>
                <a:cs typeface="Times New Roman" pitchFamily="18" charset="0"/>
              </a:rPr>
              <a:t>L</a:t>
            </a:r>
            <a:r>
              <a:rPr lang="en-US" dirty="0" smtClean="0">
                <a:latin typeface="Times New Roman" pitchFamily="18" charset="0"/>
                <a:cs typeface="Times New Roman" pitchFamily="18" charset="0"/>
              </a:rPr>
              <a:t>.</a:t>
            </a:r>
          </a:p>
          <a:p>
            <a:pPr>
              <a:buNone/>
            </a:pPr>
            <a:r>
              <a:rPr lang="en-US" baseline="-25000"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2. Capacitive reactance X</a:t>
            </a:r>
            <a:r>
              <a:rPr lang="en-US" baseline="-25000" dirty="0" smtClean="0">
                <a:latin typeface="Times New Roman" pitchFamily="18" charset="0"/>
                <a:cs typeface="Times New Roman" pitchFamily="18" charset="0"/>
              </a:rPr>
              <a:t>C</a:t>
            </a:r>
            <a:r>
              <a:rPr lang="en-US" dirty="0" smtClean="0">
                <a:latin typeface="Times New Roman" pitchFamily="18" charset="0"/>
                <a:cs typeface="Times New Roman" pitchFamily="18" charset="0"/>
              </a:rPr>
              <a:t>.</a:t>
            </a:r>
          </a:p>
          <a:p>
            <a:pPr marL="514350" indent="-514350">
              <a:buAutoNum type="arabicPeriod"/>
            </a:pPr>
            <a:r>
              <a:rPr lang="en-US" b="1" dirty="0" smtClean="0">
                <a:latin typeface="Times New Roman" pitchFamily="18" charset="0"/>
                <a:cs typeface="Times New Roman" pitchFamily="18" charset="0"/>
              </a:rPr>
              <a:t>Inductive reactance (X</a:t>
            </a:r>
            <a:r>
              <a:rPr lang="en-US" b="1" baseline="-25000" dirty="0" smtClean="0">
                <a:latin typeface="Times New Roman" pitchFamily="18" charset="0"/>
                <a:cs typeface="Times New Roman" pitchFamily="18" charset="0"/>
              </a:rPr>
              <a:t>L</a:t>
            </a:r>
            <a:r>
              <a:rPr lang="en-US" b="1" dirty="0" smtClean="0">
                <a:latin typeface="Times New Roman" pitchFamily="18" charset="0"/>
                <a:cs typeface="Times New Roman" pitchFamily="18" charset="0"/>
              </a:rPr>
              <a:t>):</a:t>
            </a:r>
          </a:p>
          <a:p>
            <a:pPr marL="514350" indent="-514350"/>
            <a:r>
              <a:rPr lang="en-US" dirty="0" smtClean="0">
                <a:latin typeface="Times New Roman" pitchFamily="18" charset="0"/>
                <a:cs typeface="Times New Roman" pitchFamily="18" charset="0"/>
              </a:rPr>
              <a:t>We define the inductive reactance X</a:t>
            </a:r>
            <a:r>
              <a:rPr lang="en-US" baseline="-25000" dirty="0" smtClean="0">
                <a:latin typeface="Times New Roman" pitchFamily="18" charset="0"/>
                <a:cs typeface="Times New Roman" pitchFamily="18" charset="0"/>
              </a:rPr>
              <a:t>L</a:t>
            </a:r>
            <a:r>
              <a:rPr lang="en-US" dirty="0" smtClean="0">
                <a:latin typeface="Times New Roman" pitchFamily="18" charset="0"/>
                <a:cs typeface="Times New Roman" pitchFamily="18" charset="0"/>
              </a:rPr>
              <a:t> as, </a:t>
            </a:r>
          </a:p>
          <a:p>
            <a:pPr marL="514350" indent="-514350">
              <a:buNone/>
            </a:pPr>
            <a:r>
              <a:rPr lang="en-US" dirty="0" smtClean="0">
                <a:latin typeface="Times New Roman" pitchFamily="18" charset="0"/>
                <a:cs typeface="Times New Roman" pitchFamily="18" charset="0"/>
              </a:rPr>
              <a:t>      X</a:t>
            </a:r>
            <a:r>
              <a:rPr lang="en-US" baseline="-25000" dirty="0" smtClean="0">
                <a:latin typeface="Times New Roman" pitchFamily="18" charset="0"/>
                <a:cs typeface="Times New Roman" pitchFamily="18" charset="0"/>
              </a:rPr>
              <a:t>L</a:t>
            </a:r>
            <a:r>
              <a:rPr lang="en-US" dirty="0" smtClean="0">
                <a:latin typeface="Times New Roman" pitchFamily="18" charset="0"/>
                <a:cs typeface="Times New Roman" pitchFamily="18" charset="0"/>
              </a:rPr>
              <a:t> = </a:t>
            </a:r>
            <a:r>
              <a:rPr lang="el-GR" dirty="0" smtClean="0">
                <a:latin typeface="Times New Roman" pitchFamily="18" charset="0"/>
                <a:cs typeface="Times New Roman" pitchFamily="18" charset="0"/>
              </a:rPr>
              <a:t>ω</a:t>
            </a:r>
            <a:r>
              <a:rPr lang="en-US" baseline="-25000" dirty="0" smtClean="0">
                <a:latin typeface="Times New Roman" pitchFamily="18" charset="0"/>
                <a:cs typeface="Times New Roman" pitchFamily="18" charset="0"/>
              </a:rPr>
              <a:t>L</a:t>
            </a:r>
            <a:r>
              <a:rPr lang="en-US" dirty="0" smtClean="0">
                <a:latin typeface="Times New Roman" pitchFamily="18" charset="0"/>
                <a:cs typeface="Times New Roman" pitchFamily="18" charset="0"/>
              </a:rPr>
              <a:t> = 2</a:t>
            </a:r>
            <a:r>
              <a:rPr lang="el-GR" dirty="0" smtClean="0">
                <a:latin typeface="Times New Roman" pitchFamily="18" charset="0"/>
                <a:cs typeface="Times New Roman" pitchFamily="18" charset="0"/>
              </a:rPr>
              <a:t>π</a:t>
            </a:r>
            <a:r>
              <a:rPr lang="en-US" dirty="0" smtClean="0">
                <a:latin typeface="Times New Roman" pitchFamily="18" charset="0"/>
                <a:cs typeface="Times New Roman" pitchFamily="18" charset="0"/>
              </a:rPr>
              <a:t>fL and the unit is ohm (</a:t>
            </a:r>
            <a:r>
              <a:rPr lang="el-GR" dirty="0" smtClean="0"/>
              <a:t>Ω</a:t>
            </a:r>
            <a:r>
              <a:rPr lang="en-US" dirty="0" smtClean="0">
                <a:latin typeface="Times New Roman" pitchFamily="18" charset="0"/>
                <a:cs typeface="Times New Roman" pitchFamily="18" charset="0"/>
              </a:rPr>
              <a:t> ).</a:t>
            </a:r>
          </a:p>
          <a:p>
            <a:pPr marL="514350" indent="-514350"/>
            <a:r>
              <a:rPr lang="en-US" dirty="0" smtClean="0">
                <a:latin typeface="Times New Roman" pitchFamily="18" charset="0"/>
                <a:cs typeface="Times New Roman" pitchFamily="18" charset="0"/>
              </a:rPr>
              <a:t>We can define inductive reactance as the opposition to the flow of an alternating current, offered by an inductance.</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Continued….         </a:t>
            </a:r>
            <a:endParaRPr lang="en-US" dirty="0"/>
          </a:p>
        </p:txBody>
      </p:sp>
      <p:sp>
        <p:nvSpPr>
          <p:cNvPr id="3" name="Content Placeholder 2"/>
          <p:cNvSpPr>
            <a:spLocks noGrp="1"/>
          </p:cNvSpPr>
          <p:nvPr>
            <p:ph idx="1"/>
          </p:nvPr>
        </p:nvSpPr>
        <p:spPr/>
        <p:txBody>
          <a:bodyPr/>
          <a:lstStyle/>
          <a:p>
            <a:pPr>
              <a:buNone/>
            </a:pPr>
            <a:r>
              <a:rPr lang="en-US" b="1" dirty="0" smtClean="0">
                <a:latin typeface="Times New Roman" pitchFamily="18" charset="0"/>
                <a:cs typeface="Times New Roman" pitchFamily="18" charset="0"/>
              </a:rPr>
              <a:t>2. Capacitive Reactance (X</a:t>
            </a:r>
            <a:r>
              <a:rPr lang="en-US" b="1" baseline="-25000" dirty="0" smtClean="0">
                <a:latin typeface="Times New Roman" pitchFamily="18" charset="0"/>
                <a:cs typeface="Times New Roman" pitchFamily="18" charset="0"/>
              </a:rPr>
              <a:t>C</a:t>
            </a:r>
            <a:r>
              <a:rPr lang="en-US" b="1" dirty="0" smtClean="0">
                <a:latin typeface="Times New Roman" pitchFamily="18" charset="0"/>
                <a:cs typeface="Times New Roman" pitchFamily="18" charset="0"/>
              </a:rPr>
              <a:t>):</a:t>
            </a:r>
          </a:p>
          <a:p>
            <a:r>
              <a:rPr lang="en-US" sz="2800" dirty="0" smtClean="0">
                <a:latin typeface="Times New Roman" pitchFamily="18" charset="0"/>
                <a:cs typeface="Times New Roman" pitchFamily="18" charset="0"/>
              </a:rPr>
              <a:t>We define the capacitive reactance </a:t>
            </a:r>
            <a:r>
              <a:rPr lang="en-US" sz="2800" b="1" dirty="0" smtClean="0">
                <a:latin typeface="Times New Roman" pitchFamily="18" charset="0"/>
                <a:cs typeface="Times New Roman" pitchFamily="18" charset="0"/>
              </a:rPr>
              <a:t>X</a:t>
            </a:r>
            <a:r>
              <a:rPr lang="en-US" sz="2800" b="1" baseline="-25000" dirty="0" smtClean="0">
                <a:latin typeface="Times New Roman" pitchFamily="18" charset="0"/>
                <a:cs typeface="Times New Roman" pitchFamily="18" charset="0"/>
              </a:rPr>
              <a:t>C </a:t>
            </a:r>
            <a:r>
              <a:rPr lang="en-US" sz="2800" dirty="0" smtClean="0">
                <a:latin typeface="Times New Roman" pitchFamily="18" charset="0"/>
                <a:cs typeface="Times New Roman" pitchFamily="18" charset="0"/>
              </a:rPr>
              <a:t>as</a:t>
            </a:r>
            <a:r>
              <a:rPr lang="en-US" dirty="0" smtClean="0">
                <a:latin typeface="Times New Roman" pitchFamily="18" charset="0"/>
                <a:cs typeface="Times New Roman" pitchFamily="18" charset="0"/>
              </a:rPr>
              <a:t>,</a:t>
            </a:r>
          </a:p>
          <a:p>
            <a:pPr>
              <a:buNone/>
            </a:pPr>
            <a:r>
              <a:rPr lang="en-US" sz="2800" dirty="0" smtClean="0">
                <a:latin typeface="Times New Roman" pitchFamily="18" charset="0"/>
                <a:cs typeface="Times New Roman" pitchFamily="18" charset="0"/>
              </a:rPr>
              <a:t>                   X</a:t>
            </a:r>
            <a:r>
              <a:rPr lang="en-US" sz="2800" baseline="-25000" dirty="0" smtClean="0">
                <a:latin typeface="Times New Roman" pitchFamily="18" charset="0"/>
                <a:cs typeface="Times New Roman" pitchFamily="18" charset="0"/>
              </a:rPr>
              <a:t>C</a:t>
            </a:r>
            <a:r>
              <a:rPr lang="en-US" sz="2800"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 </a:t>
            </a:r>
          </a:p>
        </p:txBody>
      </p:sp>
      <p:sp>
        <p:nvSpPr>
          <p:cNvPr id="4" name="TextBox 3"/>
          <p:cNvSpPr txBox="1"/>
          <p:nvPr/>
        </p:nvSpPr>
        <p:spPr>
          <a:xfrm>
            <a:off x="3505200" y="2667000"/>
            <a:ext cx="6096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1</a:t>
            </a:r>
            <a:endParaRPr lang="en-US" sz="2800" dirty="0">
              <a:latin typeface="Times New Roman" pitchFamily="18" charset="0"/>
              <a:cs typeface="Times New Roman" pitchFamily="18" charset="0"/>
            </a:endParaRPr>
          </a:p>
        </p:txBody>
      </p:sp>
      <p:cxnSp>
        <p:nvCxnSpPr>
          <p:cNvPr id="6" name="Straight Connector 5"/>
          <p:cNvCxnSpPr/>
          <p:nvPr/>
        </p:nvCxnSpPr>
        <p:spPr>
          <a:xfrm>
            <a:off x="3429000" y="3124200"/>
            <a:ext cx="533400" cy="101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352800" y="3048000"/>
            <a:ext cx="838200" cy="523220"/>
          </a:xfrm>
          <a:prstGeom prst="rect">
            <a:avLst/>
          </a:prstGeom>
          <a:noFill/>
        </p:spPr>
        <p:txBody>
          <a:bodyPr wrap="square" rtlCol="0">
            <a:spAutoFit/>
          </a:bodyPr>
          <a:lstStyle/>
          <a:p>
            <a:r>
              <a:rPr lang="el-GR" sz="2800" dirty="0" smtClean="0">
                <a:latin typeface="Times New Roman" pitchFamily="18" charset="0"/>
                <a:cs typeface="Times New Roman" pitchFamily="18" charset="0"/>
              </a:rPr>
              <a:t>ω</a:t>
            </a:r>
            <a:r>
              <a:rPr lang="en-US" sz="2800" dirty="0" smtClean="0">
                <a:latin typeface="Times New Roman" pitchFamily="18" charset="0"/>
                <a:cs typeface="Times New Roman" pitchFamily="18" charset="0"/>
              </a:rPr>
              <a:t>C</a:t>
            </a:r>
            <a:endParaRPr lang="en-US" sz="2800" dirty="0"/>
          </a:p>
        </p:txBody>
      </p:sp>
      <p:sp>
        <p:nvSpPr>
          <p:cNvPr id="16" name="TextBox 15"/>
          <p:cNvSpPr txBox="1"/>
          <p:nvPr/>
        </p:nvSpPr>
        <p:spPr>
          <a:xfrm>
            <a:off x="4114800" y="2743200"/>
            <a:ext cx="381000" cy="584775"/>
          </a:xfrm>
          <a:prstGeom prst="rect">
            <a:avLst/>
          </a:prstGeom>
          <a:noFill/>
        </p:spPr>
        <p:txBody>
          <a:bodyPr wrap="square" rtlCol="0">
            <a:spAutoFit/>
          </a:bodyPr>
          <a:lstStyle/>
          <a:p>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17" name="TextBox 16"/>
          <p:cNvSpPr txBox="1"/>
          <p:nvPr/>
        </p:nvSpPr>
        <p:spPr>
          <a:xfrm>
            <a:off x="4724400" y="2667000"/>
            <a:ext cx="6096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 1</a:t>
            </a:r>
            <a:endParaRPr lang="en-US" sz="2800" dirty="0">
              <a:latin typeface="Times New Roman" pitchFamily="18" charset="0"/>
              <a:cs typeface="Times New Roman" pitchFamily="18" charset="0"/>
            </a:endParaRPr>
          </a:p>
        </p:txBody>
      </p:sp>
      <p:cxnSp>
        <p:nvCxnSpPr>
          <p:cNvPr id="19" name="Straight Connector 18"/>
          <p:cNvCxnSpPr/>
          <p:nvPr/>
        </p:nvCxnSpPr>
        <p:spPr>
          <a:xfrm>
            <a:off x="4648200" y="3124200"/>
            <a:ext cx="76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572000" y="3048000"/>
            <a:ext cx="9906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2</a:t>
            </a:r>
            <a:r>
              <a:rPr lang="el-GR" sz="2800" dirty="0" smtClean="0">
                <a:latin typeface="Times New Roman" pitchFamily="18" charset="0"/>
                <a:cs typeface="Times New Roman" pitchFamily="18" charset="0"/>
              </a:rPr>
              <a:t>π</a:t>
            </a:r>
            <a:r>
              <a:rPr lang="en-US" sz="2800" dirty="0" smtClean="0">
                <a:latin typeface="Times New Roman" pitchFamily="18" charset="0"/>
                <a:cs typeface="Times New Roman" pitchFamily="18" charset="0"/>
              </a:rPr>
              <a:t>fC</a:t>
            </a:r>
            <a:endParaRPr lang="en-US" sz="2800" dirty="0"/>
          </a:p>
        </p:txBody>
      </p:sp>
      <p:sp>
        <p:nvSpPr>
          <p:cNvPr id="23" name="TextBox 22"/>
          <p:cNvSpPr txBox="1"/>
          <p:nvPr/>
        </p:nvSpPr>
        <p:spPr>
          <a:xfrm flipH="1">
            <a:off x="6248400" y="2819400"/>
            <a:ext cx="1478281"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…….(1)</a:t>
            </a:r>
          </a:p>
        </p:txBody>
      </p:sp>
      <p:sp>
        <p:nvSpPr>
          <p:cNvPr id="24" name="TextBox 23"/>
          <p:cNvSpPr txBox="1"/>
          <p:nvPr/>
        </p:nvSpPr>
        <p:spPr>
          <a:xfrm>
            <a:off x="457200" y="3581400"/>
            <a:ext cx="8305800" cy="3108543"/>
          </a:xfrm>
          <a:prstGeom prst="rect">
            <a:avLst/>
          </a:prstGeom>
          <a:noFill/>
        </p:spPr>
        <p:txBody>
          <a:bodyPr wrap="square" rtlCol="0">
            <a:spAutoFit/>
          </a:bodyPr>
          <a:lstStyle/>
          <a:p>
            <a:pPr>
              <a:buFont typeface="Arial" pitchFamily="34" charset="0"/>
              <a:buChar char="•"/>
            </a:pPr>
            <a:r>
              <a:rPr lang="en-US" sz="2800" dirty="0" smtClean="0">
                <a:latin typeface="Times New Roman" pitchFamily="18" charset="0"/>
                <a:cs typeface="Times New Roman" pitchFamily="18" charset="0"/>
              </a:rPr>
              <a:t>The unit of capacitive reactance is ohm (</a:t>
            </a:r>
            <a:r>
              <a:rPr lang="el-GR" sz="2800" dirty="0" smtClean="0"/>
              <a:t>Ω</a:t>
            </a:r>
            <a:r>
              <a:rPr lang="en-US" sz="2800" dirty="0" smtClean="0">
                <a:latin typeface="Times New Roman" pitchFamily="18" charset="0"/>
                <a:cs typeface="Times New Roman" pitchFamily="18" charset="0"/>
              </a:rPr>
              <a:t>).</a:t>
            </a:r>
          </a:p>
          <a:p>
            <a:pPr>
              <a:buFont typeface="Arial" pitchFamily="34" charset="0"/>
              <a:buChar char="•"/>
            </a:pPr>
            <a:r>
              <a:rPr lang="en-US" sz="2800" dirty="0" smtClean="0">
                <a:latin typeface="Times New Roman" pitchFamily="18" charset="0"/>
                <a:cs typeface="Times New Roman" pitchFamily="18" charset="0"/>
              </a:rPr>
              <a:t> Thus capacitive reactance X</a:t>
            </a:r>
            <a:r>
              <a:rPr lang="en-US" sz="2800" baseline="-25000" dirty="0" smtClean="0">
                <a:latin typeface="Times New Roman" pitchFamily="18" charset="0"/>
                <a:cs typeface="Times New Roman" pitchFamily="18" charset="0"/>
              </a:rPr>
              <a:t>C</a:t>
            </a:r>
            <a:r>
              <a:rPr lang="en-US" sz="2800" dirty="0" smtClean="0">
                <a:latin typeface="Times New Roman" pitchFamily="18" charset="0"/>
                <a:cs typeface="Times New Roman" pitchFamily="18" charset="0"/>
              </a:rPr>
              <a:t> is defined as the opposition offered by a pure capacitor to the flow of alternating current.</a:t>
            </a:r>
          </a:p>
          <a:p>
            <a:pPr>
              <a:buFont typeface="Arial" pitchFamily="34" charset="0"/>
              <a:buChar char="•"/>
            </a:pPr>
            <a:r>
              <a:rPr lang="en-US" sz="2800" dirty="0" smtClean="0">
                <a:latin typeface="Times New Roman" pitchFamily="18" charset="0"/>
                <a:cs typeface="Times New Roman" pitchFamily="18" charset="0"/>
              </a:rPr>
              <a:t> Equation (1) shows that the capacitive reactance is inversely proportional to the frequency of the applied voltage if C is constant.</a:t>
            </a:r>
            <a:endParaRPr lang="en-US" sz="2800" dirty="0">
              <a:latin typeface="Times New Roman" pitchFamily="18" charset="0"/>
              <a:cs typeface="Times New Roman" pitchFamily="18"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Continued….    </a:t>
            </a:r>
            <a:endParaRPr lang="en-US" dirty="0"/>
          </a:p>
        </p:txBody>
      </p:sp>
      <p:sp>
        <p:nvSpPr>
          <p:cNvPr id="3" name="Content Placeholder 2"/>
          <p:cNvSpPr>
            <a:spLocks noGrp="1"/>
          </p:cNvSpPr>
          <p:nvPr>
            <p:ph idx="1"/>
          </p:nvPr>
        </p:nvSpPr>
        <p:spPr/>
        <p:txBody>
          <a:bodyPr>
            <a:normAutofit lnSpcReduction="10000"/>
          </a:bodyPr>
          <a:lstStyle/>
          <a:p>
            <a:r>
              <a:rPr lang="en-US" b="1" dirty="0" smtClean="0">
                <a:latin typeface="Times New Roman" pitchFamily="18" charset="0"/>
                <a:cs typeface="Times New Roman" pitchFamily="18" charset="0"/>
              </a:rPr>
              <a:t>Impedance:</a:t>
            </a:r>
          </a:p>
          <a:p>
            <a:pPr>
              <a:buFont typeface="Wingdings" pitchFamily="2" charset="2"/>
              <a:buChar char="Ø"/>
            </a:pP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The ac circuit may not always be purely resistive, capacitive or inductive. It will contain the combination of these elements.</a:t>
            </a:r>
          </a:p>
          <a:p>
            <a:pPr>
              <a:buFont typeface="Wingdings" pitchFamily="2" charset="2"/>
              <a:buChar char="Ø"/>
            </a:pPr>
            <a:r>
              <a:rPr lang="en-US" dirty="0" smtClean="0">
                <a:latin typeface="Times New Roman" pitchFamily="18" charset="0"/>
                <a:cs typeface="Times New Roman" pitchFamily="18" charset="0"/>
              </a:rPr>
              <a:t> so defining resistance and reactance is not enough.</a:t>
            </a:r>
          </a:p>
          <a:p>
            <a:pPr>
              <a:buFont typeface="Wingdings" pitchFamily="2" charset="2"/>
              <a:buChar char="Ø"/>
            </a:pPr>
            <a:r>
              <a:rPr lang="en-US" dirty="0" smtClean="0">
                <a:latin typeface="Times New Roman" pitchFamily="18" charset="0"/>
                <a:cs typeface="Times New Roman" pitchFamily="18" charset="0"/>
              </a:rPr>
              <a:t>Hence a combination of R, X</a:t>
            </a:r>
            <a:r>
              <a:rPr lang="en-US" baseline="-25000" dirty="0" smtClean="0">
                <a:latin typeface="Times New Roman" pitchFamily="18" charset="0"/>
                <a:cs typeface="Times New Roman" pitchFamily="18" charset="0"/>
              </a:rPr>
              <a:t>L</a:t>
            </a:r>
            <a:r>
              <a:rPr lang="en-US" dirty="0" smtClean="0">
                <a:latin typeface="Times New Roman" pitchFamily="18" charset="0"/>
                <a:cs typeface="Times New Roman" pitchFamily="18" charset="0"/>
              </a:rPr>
              <a:t> and X</a:t>
            </a:r>
            <a:r>
              <a:rPr lang="en-US" baseline="-25000" dirty="0" smtClean="0">
                <a:latin typeface="Times New Roman" pitchFamily="18" charset="0"/>
                <a:cs typeface="Times New Roman" pitchFamily="18" charset="0"/>
              </a:rPr>
              <a:t>C</a:t>
            </a:r>
            <a:r>
              <a:rPr lang="en-US" dirty="0" smtClean="0">
                <a:latin typeface="Times New Roman" pitchFamily="18" charset="0"/>
                <a:cs typeface="Times New Roman" pitchFamily="18" charset="0"/>
              </a:rPr>
              <a:t> is defined and it is called as impedance.</a:t>
            </a:r>
          </a:p>
          <a:p>
            <a:pPr>
              <a:buFont typeface="Wingdings" pitchFamily="2" charset="2"/>
              <a:buChar char="Ø"/>
            </a:pPr>
            <a:r>
              <a:rPr lang="en-US" dirty="0" smtClean="0">
                <a:latin typeface="Times New Roman" pitchFamily="18" charset="0"/>
                <a:cs typeface="Times New Roman" pitchFamily="18" charset="0"/>
              </a:rPr>
              <a:t> Impedance is denoted by Z and has unit </a:t>
            </a:r>
            <a:r>
              <a:rPr lang="el-GR" dirty="0" smtClean="0"/>
              <a:t>Ω</a:t>
            </a:r>
            <a:endParaRPr lang="en-US" dirty="0">
              <a:latin typeface="Times New Roman" pitchFamily="18" charset="0"/>
              <a:cs typeface="Times New Roman" pitchFamily="18"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Continued…. </a:t>
            </a:r>
            <a:endParaRPr lang="en-US" dirty="0"/>
          </a:p>
        </p:txBody>
      </p:sp>
      <p:sp>
        <p:nvSpPr>
          <p:cNvPr id="3" name="Content Placeholder 2"/>
          <p:cNvSpPr>
            <a:spLocks noGrp="1"/>
          </p:cNvSpPr>
          <p:nvPr>
            <p:ph idx="1"/>
          </p:nvPr>
        </p:nvSpPr>
        <p:spPr/>
        <p:txBody>
          <a:bodyPr>
            <a:normAutofit lnSpcReduction="10000"/>
          </a:bodyPr>
          <a:lstStyle/>
          <a:p>
            <a:pPr>
              <a:buFont typeface="Wingdings" pitchFamily="2" charset="2"/>
              <a:buChar char="Ø"/>
            </a:pPr>
            <a:r>
              <a:rPr lang="en-US" dirty="0" smtClean="0">
                <a:latin typeface="Times New Roman" pitchFamily="18" charset="0"/>
                <a:cs typeface="Times New Roman" pitchFamily="18" charset="0"/>
              </a:rPr>
              <a:t>Impedance can be expressed in polar form as follows:</a:t>
            </a:r>
          </a:p>
          <a:p>
            <a:pPr>
              <a:buNone/>
            </a:pPr>
            <a:r>
              <a:rPr lang="en-US" dirty="0" smtClean="0">
                <a:latin typeface="Times New Roman" pitchFamily="18" charset="0"/>
                <a:cs typeface="Times New Roman" pitchFamily="18" charset="0"/>
              </a:rPr>
              <a:t>                   Z = |Z| ∠ ø </a:t>
            </a:r>
          </a:p>
          <a:p>
            <a:pPr>
              <a:buNone/>
            </a:pPr>
            <a:r>
              <a:rPr lang="en-US" dirty="0" smtClean="0">
                <a:latin typeface="Times New Roman" pitchFamily="18" charset="0"/>
                <a:cs typeface="Times New Roman" pitchFamily="18" charset="0"/>
              </a:rPr>
              <a:t>   where |Z| = magnitude of Z,</a:t>
            </a:r>
          </a:p>
          <a:p>
            <a:pPr>
              <a:buNone/>
            </a:pPr>
            <a:r>
              <a:rPr lang="en-US" dirty="0" smtClean="0">
                <a:latin typeface="Times New Roman" pitchFamily="18" charset="0"/>
                <a:cs typeface="Times New Roman" pitchFamily="18" charset="0"/>
              </a:rPr>
              <a:t>                 ø  = phase angle.</a:t>
            </a:r>
          </a:p>
          <a:p>
            <a:pPr>
              <a:buFont typeface="Wingdings" pitchFamily="2" charset="2"/>
              <a:buChar char="Ø"/>
            </a:pPr>
            <a:r>
              <a:rPr lang="en-US" dirty="0" smtClean="0">
                <a:latin typeface="Times New Roman" pitchFamily="18" charset="0"/>
                <a:cs typeface="Times New Roman" pitchFamily="18" charset="0"/>
              </a:rPr>
              <a:t> And it is expressed in rectangular form as,</a:t>
            </a:r>
          </a:p>
          <a:p>
            <a:pPr>
              <a:buNone/>
            </a:pPr>
            <a:r>
              <a:rPr lang="en-US" dirty="0" smtClean="0">
                <a:latin typeface="Times New Roman" pitchFamily="18" charset="0"/>
                <a:cs typeface="Times New Roman" pitchFamily="18" charset="0"/>
              </a:rPr>
              <a:t>                  Z = R + jX</a:t>
            </a:r>
          </a:p>
          <a:p>
            <a:pPr>
              <a:buNone/>
            </a:pPr>
            <a:r>
              <a:rPr lang="en-US" dirty="0" smtClean="0">
                <a:latin typeface="Times New Roman" pitchFamily="18" charset="0"/>
                <a:cs typeface="Times New Roman" pitchFamily="18" charset="0"/>
              </a:rPr>
              <a:t>     where |Z| = √(R</a:t>
            </a:r>
            <a:r>
              <a:rPr lang="en-US" baseline="30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 X</a:t>
            </a:r>
            <a:r>
              <a:rPr lang="en-US" baseline="30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and ø = tan</a:t>
            </a:r>
            <a:r>
              <a:rPr lang="en-US" baseline="30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[X/R]</a:t>
            </a:r>
            <a:endParaRPr lang="en-US" dirty="0">
              <a:latin typeface="Times New Roman" pitchFamily="18" charset="0"/>
              <a:cs typeface="Times New Roman" pitchFamily="18" charset="0"/>
            </a:endParaRPr>
          </a:p>
        </p:txBody>
      </p:sp>
      <p:cxnSp>
        <p:nvCxnSpPr>
          <p:cNvPr id="5" name="Straight Connector 4"/>
          <p:cNvCxnSpPr/>
          <p:nvPr/>
        </p:nvCxnSpPr>
        <p:spPr>
          <a:xfrm>
            <a:off x="3200400" y="5257800"/>
            <a:ext cx="1371600" cy="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Purely Resistive AC Circuit</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The purely resistive ac circuit is as shown in fig. 1(a). It consists of an ac voltage source </a:t>
            </a:r>
          </a:p>
          <a:p>
            <a:pPr>
              <a:buNone/>
            </a:pPr>
            <a:r>
              <a:rPr lang="en-US" dirty="0" smtClean="0">
                <a:latin typeface="Times New Roman" pitchFamily="18" charset="0"/>
                <a:cs typeface="Times New Roman" pitchFamily="18" charset="0"/>
              </a:rPr>
              <a:t>    v = V</a:t>
            </a:r>
            <a:r>
              <a:rPr lang="en-US" baseline="-25000" dirty="0" smtClean="0">
                <a:latin typeface="Times New Roman" pitchFamily="18" charset="0"/>
                <a:cs typeface="Times New Roman" pitchFamily="18" charset="0"/>
              </a:rPr>
              <a:t>m</a:t>
            </a:r>
            <a:r>
              <a:rPr lang="en-US" dirty="0" smtClean="0">
                <a:latin typeface="Times New Roman" pitchFamily="18" charset="0"/>
                <a:cs typeface="Times New Roman" pitchFamily="18" charset="0"/>
              </a:rPr>
              <a:t> sin </a:t>
            </a:r>
            <a:r>
              <a:rPr lang="el-GR" dirty="0" smtClean="0">
                <a:latin typeface="Times New Roman" pitchFamily="18" charset="0"/>
                <a:cs typeface="Times New Roman" pitchFamily="18" charset="0"/>
              </a:rPr>
              <a:t>ω</a:t>
            </a:r>
            <a:r>
              <a:rPr lang="en-US" dirty="0" smtClean="0">
                <a:latin typeface="Times New Roman" pitchFamily="18" charset="0"/>
                <a:cs typeface="Times New Roman" pitchFamily="18" charset="0"/>
              </a:rPr>
              <a:t>t, and a resistor R connected across it.</a:t>
            </a:r>
          </a:p>
          <a:p>
            <a:pPr>
              <a:buNone/>
            </a:pPr>
            <a:endParaRPr lang="en-US" dirty="0"/>
          </a:p>
        </p:txBody>
      </p:sp>
      <p:pic>
        <p:nvPicPr>
          <p:cNvPr id="4" name="Picture 3" descr="pure-resistive-circuit-.jpg"/>
          <p:cNvPicPr>
            <a:picLocks noChangeAspect="1"/>
          </p:cNvPicPr>
          <p:nvPr/>
        </p:nvPicPr>
        <p:blipFill>
          <a:blip r:embed="rId2" cstate="print"/>
          <a:stretch>
            <a:fillRect/>
          </a:stretch>
        </p:blipFill>
        <p:spPr>
          <a:xfrm>
            <a:off x="609600" y="3810000"/>
            <a:ext cx="3748087" cy="2286000"/>
          </a:xfrm>
          <a:prstGeom prst="rect">
            <a:avLst/>
          </a:prstGeom>
        </p:spPr>
      </p:pic>
      <p:pic>
        <p:nvPicPr>
          <p:cNvPr id="5" name="Picture 4" descr="res. wf.gif"/>
          <p:cNvPicPr>
            <a:picLocks noChangeAspect="1"/>
          </p:cNvPicPr>
          <p:nvPr/>
        </p:nvPicPr>
        <p:blipFill>
          <a:blip r:embed="rId3" cstate="print"/>
          <a:stretch>
            <a:fillRect/>
          </a:stretch>
        </p:blipFill>
        <p:spPr>
          <a:xfrm>
            <a:off x="4876800" y="3733800"/>
            <a:ext cx="3505200" cy="2362200"/>
          </a:xfrm>
          <a:prstGeom prst="rect">
            <a:avLst/>
          </a:prstGeom>
        </p:spPr>
      </p:pic>
      <p:sp>
        <p:nvSpPr>
          <p:cNvPr id="6" name="TextBox 5"/>
          <p:cNvSpPr txBox="1"/>
          <p:nvPr/>
        </p:nvSpPr>
        <p:spPr>
          <a:xfrm>
            <a:off x="381000" y="6172200"/>
            <a:ext cx="3733800" cy="369332"/>
          </a:xfrm>
          <a:prstGeom prst="rect">
            <a:avLst/>
          </a:prstGeom>
          <a:noFill/>
        </p:spPr>
        <p:txBody>
          <a:bodyPr wrap="square" rtlCol="0">
            <a:spAutoFit/>
          </a:bodyPr>
          <a:lstStyle/>
          <a:p>
            <a:r>
              <a:rPr lang="en-US" b="1" dirty="0" smtClean="0">
                <a:latin typeface="Times New Roman" pitchFamily="18" charset="0"/>
                <a:cs typeface="Times New Roman" pitchFamily="18" charset="0"/>
              </a:rPr>
              <a:t>Fig. 1(a): Purely resistive ac circuit</a:t>
            </a:r>
            <a:endParaRPr lang="en-US" b="1" dirty="0">
              <a:latin typeface="Times New Roman" pitchFamily="18" charset="0"/>
              <a:cs typeface="Times New Roman" pitchFamily="18" charset="0"/>
            </a:endParaRPr>
          </a:p>
        </p:txBody>
      </p:sp>
      <p:sp>
        <p:nvSpPr>
          <p:cNvPr id="7" name="TextBox 6"/>
          <p:cNvSpPr txBox="1"/>
          <p:nvPr/>
        </p:nvSpPr>
        <p:spPr>
          <a:xfrm>
            <a:off x="4648200" y="6248400"/>
            <a:ext cx="4191000" cy="369332"/>
          </a:xfrm>
          <a:prstGeom prst="rect">
            <a:avLst/>
          </a:prstGeom>
          <a:noFill/>
        </p:spPr>
        <p:txBody>
          <a:bodyPr wrap="square" rtlCol="0">
            <a:spAutoFit/>
          </a:bodyPr>
          <a:lstStyle/>
          <a:p>
            <a:r>
              <a:rPr lang="en-US" b="1" dirty="0" smtClean="0">
                <a:latin typeface="Times New Roman" pitchFamily="18" charset="0"/>
                <a:cs typeface="Times New Roman" pitchFamily="18" charset="0"/>
              </a:rPr>
              <a:t>Fig. 1(b): Voltage and current waveform</a:t>
            </a:r>
            <a:endParaRPr lang="en-US" b="1" dirty="0">
              <a:latin typeface="Times New Roman" pitchFamily="18" charset="0"/>
              <a:cs typeface="Times New Roman" pitchFamily="18"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Continued…. </a:t>
            </a: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latin typeface="Times New Roman" pitchFamily="18" charset="0"/>
                <a:cs typeface="Times New Roman" pitchFamily="18" charset="0"/>
              </a:rPr>
              <a:t>Voltage and Current Waveform and Equation:</a:t>
            </a:r>
          </a:p>
          <a:p>
            <a:pPr>
              <a:buFont typeface="Wingdings" pitchFamily="2" charset="2"/>
              <a:buChar char="Ø"/>
            </a:pPr>
            <a:r>
              <a:rPr lang="en-US" dirty="0" smtClean="0">
                <a:latin typeface="Times New Roman" pitchFamily="18" charset="0"/>
                <a:cs typeface="Times New Roman" pitchFamily="18" charset="0"/>
              </a:rPr>
              <a:t> Referring to fig. 1(a), the instantaneous voltage across the resistor (v</a:t>
            </a:r>
            <a:r>
              <a:rPr lang="en-US" baseline="-25000" dirty="0" smtClean="0">
                <a:latin typeface="Times New Roman" pitchFamily="18" charset="0"/>
                <a:cs typeface="Times New Roman" pitchFamily="18" charset="0"/>
              </a:rPr>
              <a:t>R</a:t>
            </a:r>
            <a:r>
              <a:rPr lang="en-US" dirty="0" smtClean="0">
                <a:latin typeface="Times New Roman" pitchFamily="18" charset="0"/>
                <a:cs typeface="Times New Roman" pitchFamily="18" charset="0"/>
              </a:rPr>
              <a:t>) is same as the source voltage.</a:t>
            </a:r>
          </a:p>
          <a:p>
            <a:pPr>
              <a:buNone/>
            </a:pPr>
            <a:r>
              <a:rPr lang="en-US" dirty="0" smtClean="0">
                <a:latin typeface="Times New Roman" pitchFamily="18" charset="0"/>
                <a:cs typeface="Times New Roman" pitchFamily="18" charset="0"/>
              </a:rPr>
              <a:t>                     ∴ v</a:t>
            </a:r>
            <a:r>
              <a:rPr lang="en-US" baseline="-25000" dirty="0" smtClean="0">
                <a:latin typeface="Times New Roman" pitchFamily="18" charset="0"/>
                <a:cs typeface="Times New Roman" pitchFamily="18" charset="0"/>
              </a:rPr>
              <a:t>R </a:t>
            </a:r>
            <a:r>
              <a:rPr lang="en-US" dirty="0" smtClean="0">
                <a:latin typeface="Times New Roman" pitchFamily="18" charset="0"/>
                <a:cs typeface="Times New Roman" pitchFamily="18" charset="0"/>
              </a:rPr>
              <a:t>= v = V</a:t>
            </a:r>
            <a:r>
              <a:rPr lang="en-US" baseline="-25000" dirty="0" smtClean="0">
                <a:latin typeface="Times New Roman" pitchFamily="18" charset="0"/>
                <a:cs typeface="Times New Roman" pitchFamily="18" charset="0"/>
              </a:rPr>
              <a:t>m</a:t>
            </a:r>
            <a:r>
              <a:rPr lang="en-US" dirty="0" smtClean="0">
                <a:latin typeface="Times New Roman" pitchFamily="18" charset="0"/>
                <a:cs typeface="Times New Roman" pitchFamily="18" charset="0"/>
              </a:rPr>
              <a:t> sin </a:t>
            </a:r>
            <a:r>
              <a:rPr lang="el-GR" dirty="0" smtClean="0">
                <a:latin typeface="Times New Roman" pitchFamily="18" charset="0"/>
                <a:cs typeface="Times New Roman" pitchFamily="18" charset="0"/>
              </a:rPr>
              <a:t>ω</a:t>
            </a:r>
            <a:r>
              <a:rPr lang="en-US" dirty="0" smtClean="0">
                <a:latin typeface="Times New Roman" pitchFamily="18" charset="0"/>
                <a:cs typeface="Times New Roman" pitchFamily="18" charset="0"/>
              </a:rPr>
              <a:t>t          …..(1)</a:t>
            </a:r>
          </a:p>
          <a:p>
            <a:pPr>
              <a:buFont typeface="Wingdings" pitchFamily="2" charset="2"/>
              <a:buChar char="Ø"/>
            </a:pPr>
            <a:r>
              <a:rPr lang="en-US" dirty="0" smtClean="0">
                <a:latin typeface="Times New Roman" pitchFamily="18" charset="0"/>
                <a:cs typeface="Times New Roman" pitchFamily="18" charset="0"/>
              </a:rPr>
              <a:t> Applying the ohm’s law the expression for the instantaneous current flowing through the resistor is given by,</a:t>
            </a:r>
          </a:p>
          <a:p>
            <a:pPr>
              <a:buNone/>
            </a:pPr>
            <a:r>
              <a:rPr lang="en-US" dirty="0" smtClean="0">
                <a:latin typeface="Times New Roman" pitchFamily="18" charset="0"/>
                <a:cs typeface="Times New Roman" pitchFamily="18" charset="0"/>
              </a:rPr>
              <a:t>                             v</a:t>
            </a:r>
            <a:r>
              <a:rPr lang="en-US" baseline="-25000" dirty="0" smtClean="0">
                <a:latin typeface="Times New Roman" pitchFamily="18" charset="0"/>
                <a:cs typeface="Times New Roman" pitchFamily="18" charset="0"/>
              </a:rPr>
              <a:t>R </a:t>
            </a:r>
            <a:r>
              <a:rPr lang="en-US" dirty="0" smtClean="0">
                <a:latin typeface="Times New Roman" pitchFamily="18" charset="0"/>
                <a:cs typeface="Times New Roman" pitchFamily="18" charset="0"/>
              </a:rPr>
              <a:t>   V</a:t>
            </a:r>
            <a:r>
              <a:rPr lang="en-US" baseline="-25000" dirty="0" smtClean="0">
                <a:latin typeface="Times New Roman" pitchFamily="18" charset="0"/>
                <a:cs typeface="Times New Roman" pitchFamily="18" charset="0"/>
              </a:rPr>
              <a:t>m</a:t>
            </a:r>
            <a:r>
              <a:rPr lang="en-US" dirty="0" smtClean="0">
                <a:latin typeface="Times New Roman" pitchFamily="18" charset="0"/>
                <a:cs typeface="Times New Roman" pitchFamily="18" charset="0"/>
              </a:rPr>
              <a:t> sin </a:t>
            </a:r>
            <a:r>
              <a:rPr lang="el-GR" dirty="0" smtClean="0">
                <a:latin typeface="Times New Roman" pitchFamily="18" charset="0"/>
                <a:cs typeface="Times New Roman" pitchFamily="18" charset="0"/>
              </a:rPr>
              <a:t>ω</a:t>
            </a:r>
            <a:r>
              <a:rPr lang="en-US" dirty="0" smtClean="0">
                <a:latin typeface="Times New Roman" pitchFamily="18" charset="0"/>
                <a:cs typeface="Times New Roman" pitchFamily="18" charset="0"/>
              </a:rPr>
              <a:t>t    V</a:t>
            </a:r>
            <a:r>
              <a:rPr lang="en-US" baseline="-25000" dirty="0" smtClean="0">
                <a:latin typeface="Times New Roman" pitchFamily="18" charset="0"/>
                <a:cs typeface="Times New Roman" pitchFamily="18" charset="0"/>
              </a:rPr>
              <a:t>m </a:t>
            </a:r>
            <a:r>
              <a:rPr lang="en-US" dirty="0" smtClean="0">
                <a:latin typeface="Times New Roman" pitchFamily="18" charset="0"/>
                <a:cs typeface="Times New Roman" pitchFamily="18" charset="0"/>
              </a:rPr>
              <a:t>∠ 0</a:t>
            </a:r>
            <a:r>
              <a:rPr lang="en-US" baseline="30000" dirty="0" smtClean="0">
                <a:latin typeface="Times New Roman" pitchFamily="18" charset="0"/>
                <a:cs typeface="Times New Roman" pitchFamily="18" charset="0"/>
              </a:rPr>
              <a:t>0</a:t>
            </a:r>
          </a:p>
          <a:p>
            <a:pPr>
              <a:buNone/>
            </a:pP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cxnSp>
        <p:nvCxnSpPr>
          <p:cNvPr id="5" name="Straight Connector 4"/>
          <p:cNvCxnSpPr/>
          <p:nvPr/>
        </p:nvCxnSpPr>
        <p:spPr>
          <a:xfrm>
            <a:off x="3352800" y="5334000"/>
            <a:ext cx="304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038600" y="5334000"/>
            <a:ext cx="1371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867400" y="5334000"/>
            <a:ext cx="1219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276600" y="5257800"/>
            <a:ext cx="533400" cy="553998"/>
          </a:xfrm>
          <a:prstGeom prst="rect">
            <a:avLst/>
          </a:prstGeom>
          <a:noFill/>
        </p:spPr>
        <p:txBody>
          <a:bodyPr wrap="square" rtlCol="0">
            <a:spAutoFit/>
          </a:bodyPr>
          <a:lstStyle/>
          <a:p>
            <a:r>
              <a:rPr lang="en-US" sz="3000" dirty="0" smtClean="0">
                <a:latin typeface="Times New Roman" pitchFamily="18" charset="0"/>
                <a:cs typeface="Times New Roman" pitchFamily="18" charset="0"/>
              </a:rPr>
              <a:t>R</a:t>
            </a:r>
            <a:endParaRPr lang="en-US" sz="3000" dirty="0">
              <a:latin typeface="Times New Roman" pitchFamily="18" charset="0"/>
              <a:cs typeface="Times New Roman" pitchFamily="18" charset="0"/>
            </a:endParaRPr>
          </a:p>
        </p:txBody>
      </p:sp>
      <p:sp>
        <p:nvSpPr>
          <p:cNvPr id="16" name="Rectangle 15"/>
          <p:cNvSpPr/>
          <p:nvPr/>
        </p:nvSpPr>
        <p:spPr>
          <a:xfrm>
            <a:off x="4495800" y="5257800"/>
            <a:ext cx="441146" cy="553998"/>
          </a:xfrm>
          <a:prstGeom prst="rect">
            <a:avLst/>
          </a:prstGeom>
        </p:spPr>
        <p:txBody>
          <a:bodyPr wrap="none">
            <a:spAutoFit/>
          </a:bodyPr>
          <a:lstStyle/>
          <a:p>
            <a:r>
              <a:rPr lang="en-US" sz="3000" dirty="0" smtClean="0">
                <a:latin typeface="Times New Roman" pitchFamily="18" charset="0"/>
                <a:cs typeface="Times New Roman" pitchFamily="18" charset="0"/>
              </a:rPr>
              <a:t>R</a:t>
            </a:r>
            <a:endParaRPr lang="en-US" sz="3000" dirty="0"/>
          </a:p>
        </p:txBody>
      </p:sp>
      <p:sp>
        <p:nvSpPr>
          <p:cNvPr id="17" name="TextBox 16"/>
          <p:cNvSpPr txBox="1"/>
          <p:nvPr/>
        </p:nvSpPr>
        <p:spPr>
          <a:xfrm>
            <a:off x="5943600" y="5257800"/>
            <a:ext cx="1219200" cy="553998"/>
          </a:xfrm>
          <a:prstGeom prst="rect">
            <a:avLst/>
          </a:prstGeom>
          <a:noFill/>
        </p:spPr>
        <p:txBody>
          <a:bodyPr wrap="square" rtlCol="0">
            <a:spAutoFit/>
          </a:bodyPr>
          <a:lstStyle/>
          <a:p>
            <a:r>
              <a:rPr lang="en-US" sz="3000" dirty="0" smtClean="0">
                <a:latin typeface="Times New Roman" pitchFamily="18" charset="0"/>
                <a:cs typeface="Times New Roman" pitchFamily="18" charset="0"/>
              </a:rPr>
              <a:t>R ∠ 0</a:t>
            </a:r>
            <a:r>
              <a:rPr lang="en-US" sz="3000" baseline="30000" dirty="0" smtClean="0">
                <a:latin typeface="Times New Roman" pitchFamily="18" charset="0"/>
                <a:cs typeface="Times New Roman" pitchFamily="18" charset="0"/>
              </a:rPr>
              <a:t>0</a:t>
            </a:r>
            <a:r>
              <a:rPr lang="en-US" sz="3000" dirty="0" smtClean="0">
                <a:latin typeface="Times New Roman" pitchFamily="18" charset="0"/>
                <a:cs typeface="Times New Roman" pitchFamily="18" charset="0"/>
              </a:rPr>
              <a:t> </a:t>
            </a:r>
            <a:endParaRPr lang="en-US" sz="3000" dirty="0"/>
          </a:p>
        </p:txBody>
      </p:sp>
      <p:sp>
        <p:nvSpPr>
          <p:cNvPr id="18" name="TextBox 17"/>
          <p:cNvSpPr txBox="1"/>
          <p:nvPr/>
        </p:nvSpPr>
        <p:spPr>
          <a:xfrm>
            <a:off x="2667000" y="5029200"/>
            <a:ext cx="685800" cy="553998"/>
          </a:xfrm>
          <a:prstGeom prst="rect">
            <a:avLst/>
          </a:prstGeom>
          <a:noFill/>
        </p:spPr>
        <p:txBody>
          <a:bodyPr wrap="square" rtlCol="0">
            <a:spAutoFit/>
          </a:bodyPr>
          <a:lstStyle/>
          <a:p>
            <a:r>
              <a:rPr lang="en-US" sz="3000" dirty="0" smtClean="0">
                <a:latin typeface="Times New Roman" pitchFamily="18" charset="0"/>
                <a:cs typeface="Times New Roman" pitchFamily="18" charset="0"/>
              </a:rPr>
              <a:t>i =</a:t>
            </a:r>
            <a:endParaRPr lang="en-US" sz="3000" dirty="0">
              <a:latin typeface="Times New Roman" pitchFamily="18" charset="0"/>
              <a:cs typeface="Times New Roman" pitchFamily="18" charset="0"/>
            </a:endParaRPr>
          </a:p>
        </p:txBody>
      </p:sp>
      <p:sp>
        <p:nvSpPr>
          <p:cNvPr id="19" name="TextBox 18"/>
          <p:cNvSpPr txBox="1"/>
          <p:nvPr/>
        </p:nvSpPr>
        <p:spPr>
          <a:xfrm>
            <a:off x="3657600" y="5029200"/>
            <a:ext cx="457200" cy="553998"/>
          </a:xfrm>
          <a:prstGeom prst="rect">
            <a:avLst/>
          </a:prstGeom>
          <a:noFill/>
        </p:spPr>
        <p:txBody>
          <a:bodyPr wrap="square" rtlCol="0">
            <a:spAutoFit/>
          </a:bodyPr>
          <a:lstStyle/>
          <a:p>
            <a:r>
              <a:rPr lang="en-US" sz="3000" dirty="0" smtClean="0">
                <a:latin typeface="Times New Roman" pitchFamily="18" charset="0"/>
                <a:cs typeface="Times New Roman" pitchFamily="18" charset="0"/>
              </a:rPr>
              <a:t>=</a:t>
            </a:r>
            <a:endParaRPr lang="en-US" sz="3000" dirty="0">
              <a:latin typeface="Times New Roman" pitchFamily="18" charset="0"/>
              <a:cs typeface="Times New Roman" pitchFamily="18" charset="0"/>
            </a:endParaRPr>
          </a:p>
        </p:txBody>
      </p:sp>
      <p:sp>
        <p:nvSpPr>
          <p:cNvPr id="20" name="TextBox 19"/>
          <p:cNvSpPr txBox="1"/>
          <p:nvPr/>
        </p:nvSpPr>
        <p:spPr>
          <a:xfrm>
            <a:off x="5486400" y="5029200"/>
            <a:ext cx="457200" cy="553998"/>
          </a:xfrm>
          <a:prstGeom prst="rect">
            <a:avLst/>
          </a:prstGeom>
          <a:noFill/>
        </p:spPr>
        <p:txBody>
          <a:bodyPr wrap="square" rtlCol="0">
            <a:spAutoFit/>
          </a:bodyPr>
          <a:lstStyle/>
          <a:p>
            <a:r>
              <a:rPr lang="en-US" sz="3000" dirty="0" smtClean="0">
                <a:latin typeface="Times New Roman" pitchFamily="18" charset="0"/>
                <a:cs typeface="Times New Roman" pitchFamily="18" charset="0"/>
              </a:rPr>
              <a:t>=</a:t>
            </a:r>
            <a:endParaRPr lang="en-US" sz="3000" dirty="0">
              <a:latin typeface="Times New Roman" pitchFamily="18" charset="0"/>
              <a:cs typeface="Times New Roman" pitchFamily="18" charset="0"/>
            </a:endParaRPr>
          </a:p>
        </p:txBody>
      </p:sp>
      <p:sp>
        <p:nvSpPr>
          <p:cNvPr id="21" name="TextBox 20"/>
          <p:cNvSpPr txBox="1"/>
          <p:nvPr/>
        </p:nvSpPr>
        <p:spPr>
          <a:xfrm>
            <a:off x="1066800" y="5943600"/>
            <a:ext cx="6858000" cy="553998"/>
          </a:xfrm>
          <a:prstGeom prst="rect">
            <a:avLst/>
          </a:prstGeom>
          <a:noFill/>
        </p:spPr>
        <p:txBody>
          <a:bodyPr wrap="square" rtlCol="0">
            <a:spAutoFit/>
          </a:bodyPr>
          <a:lstStyle/>
          <a:p>
            <a:r>
              <a:rPr lang="en-US" sz="3000" dirty="0" smtClean="0">
                <a:latin typeface="Times New Roman" pitchFamily="18" charset="0"/>
                <a:cs typeface="Times New Roman" pitchFamily="18" charset="0"/>
              </a:rPr>
              <a:t> Let I</a:t>
            </a:r>
            <a:r>
              <a:rPr lang="en-US" sz="3000" baseline="-25000" dirty="0" smtClean="0">
                <a:latin typeface="Times New Roman" pitchFamily="18" charset="0"/>
                <a:cs typeface="Times New Roman" pitchFamily="18" charset="0"/>
              </a:rPr>
              <a:t>m </a:t>
            </a:r>
            <a:r>
              <a:rPr lang="en-US" sz="3000" dirty="0" smtClean="0">
                <a:latin typeface="Times New Roman" pitchFamily="18" charset="0"/>
                <a:cs typeface="Times New Roman" pitchFamily="18" charset="0"/>
              </a:rPr>
              <a:t>= V</a:t>
            </a:r>
            <a:r>
              <a:rPr lang="en-US" sz="3000" baseline="-25000" dirty="0" smtClean="0">
                <a:latin typeface="Times New Roman" pitchFamily="18" charset="0"/>
                <a:cs typeface="Times New Roman" pitchFamily="18" charset="0"/>
              </a:rPr>
              <a:t>m  </a:t>
            </a:r>
            <a:r>
              <a:rPr lang="en-US" sz="3000" dirty="0" smtClean="0">
                <a:latin typeface="Times New Roman" pitchFamily="18" charset="0"/>
                <a:cs typeface="Times New Roman" pitchFamily="18" charset="0"/>
              </a:rPr>
              <a:t>, I = I</a:t>
            </a:r>
            <a:r>
              <a:rPr lang="en-US" sz="3000" baseline="-25000" dirty="0" smtClean="0">
                <a:latin typeface="Times New Roman" pitchFamily="18" charset="0"/>
                <a:cs typeface="Times New Roman" pitchFamily="18" charset="0"/>
              </a:rPr>
              <a:t>m </a:t>
            </a:r>
            <a:r>
              <a:rPr lang="en-US" sz="3000" dirty="0" smtClean="0">
                <a:latin typeface="Times New Roman" pitchFamily="18" charset="0"/>
                <a:cs typeface="Times New Roman" pitchFamily="18" charset="0"/>
              </a:rPr>
              <a:t>∠ 0</a:t>
            </a:r>
            <a:r>
              <a:rPr lang="en-US" sz="3000" baseline="30000" dirty="0" smtClean="0">
                <a:latin typeface="Times New Roman" pitchFamily="18" charset="0"/>
                <a:cs typeface="Times New Roman" pitchFamily="18" charset="0"/>
              </a:rPr>
              <a:t>0 </a:t>
            </a:r>
            <a:r>
              <a:rPr lang="en-US" sz="3000" dirty="0" smtClean="0">
                <a:latin typeface="Times New Roman" pitchFamily="18" charset="0"/>
                <a:cs typeface="Times New Roman" pitchFamily="18" charset="0"/>
              </a:rPr>
              <a:t>= I</a:t>
            </a:r>
            <a:r>
              <a:rPr lang="en-US" sz="3000" baseline="-25000" dirty="0" smtClean="0">
                <a:latin typeface="Times New Roman" pitchFamily="18" charset="0"/>
                <a:cs typeface="Times New Roman" pitchFamily="18" charset="0"/>
              </a:rPr>
              <a:t>m </a:t>
            </a:r>
            <a:r>
              <a:rPr lang="en-US" sz="3000" dirty="0" smtClean="0">
                <a:latin typeface="Times New Roman" pitchFamily="18" charset="0"/>
                <a:cs typeface="Times New Roman" pitchFamily="18" charset="0"/>
              </a:rPr>
              <a:t>sin </a:t>
            </a:r>
            <a:r>
              <a:rPr lang="el-GR" sz="3000" dirty="0" smtClean="0">
                <a:latin typeface="Times New Roman" pitchFamily="18" charset="0"/>
                <a:cs typeface="Times New Roman" pitchFamily="18" charset="0"/>
              </a:rPr>
              <a:t>ω</a:t>
            </a:r>
            <a:r>
              <a:rPr lang="en-US" sz="3000" dirty="0" smtClean="0">
                <a:latin typeface="Times New Roman" pitchFamily="18" charset="0"/>
                <a:cs typeface="Times New Roman" pitchFamily="18" charset="0"/>
              </a:rPr>
              <a:t>t   ….(2) </a:t>
            </a:r>
            <a:r>
              <a:rPr lang="en-US" sz="3000" baseline="-25000" dirty="0" smtClean="0">
                <a:latin typeface="Times New Roman" pitchFamily="18" charset="0"/>
                <a:cs typeface="Times New Roman" pitchFamily="18" charset="0"/>
              </a:rPr>
              <a:t> </a:t>
            </a:r>
            <a:r>
              <a:rPr lang="en-US" sz="3000" dirty="0" smtClean="0">
                <a:latin typeface="Times New Roman" pitchFamily="18" charset="0"/>
                <a:cs typeface="Times New Roman" pitchFamily="18" charset="0"/>
              </a:rPr>
              <a:t> </a:t>
            </a:r>
            <a:endParaRPr lang="en-US" sz="3000" baseline="-25000" dirty="0">
              <a:latin typeface="Times New Roman" pitchFamily="18" charset="0"/>
              <a:cs typeface="Times New Roman" pitchFamily="18" charset="0"/>
            </a:endParaRPr>
          </a:p>
        </p:txBody>
      </p:sp>
      <p:cxnSp>
        <p:nvCxnSpPr>
          <p:cNvPr id="23" name="Straight Connector 22"/>
          <p:cNvCxnSpPr/>
          <p:nvPr/>
        </p:nvCxnSpPr>
        <p:spPr>
          <a:xfrm>
            <a:off x="3429000" y="6477000"/>
            <a:ext cx="533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505200" y="6400800"/>
            <a:ext cx="381000" cy="553998"/>
          </a:xfrm>
          <a:prstGeom prst="rect">
            <a:avLst/>
          </a:prstGeom>
          <a:noFill/>
        </p:spPr>
        <p:txBody>
          <a:bodyPr wrap="square" rtlCol="0">
            <a:spAutoFit/>
          </a:bodyPr>
          <a:lstStyle/>
          <a:p>
            <a:r>
              <a:rPr lang="en-US" sz="3000" dirty="0" smtClean="0">
                <a:latin typeface="Times New Roman" pitchFamily="18" charset="0"/>
                <a:cs typeface="Times New Roman" pitchFamily="18" charset="0"/>
              </a:rPr>
              <a:t>R</a:t>
            </a:r>
            <a:endParaRPr lang="en-US" sz="3000" dirty="0">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Generating System</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dirty="0" smtClean="0"/>
              <a:t>The function of generating system is to generate electrical energy.</a:t>
            </a:r>
          </a:p>
          <a:p>
            <a:r>
              <a:rPr lang="en-US" dirty="0" smtClean="0"/>
              <a:t>The input to such a system may be thermal energy, hydro-energy or nuclear energy.</a:t>
            </a:r>
          </a:p>
          <a:p>
            <a:r>
              <a:rPr lang="en-US" dirty="0" smtClean="0"/>
              <a:t>The generating systems are broadly classified into two types:</a:t>
            </a:r>
          </a:p>
          <a:p>
            <a:pPr>
              <a:buNone/>
            </a:pPr>
            <a:r>
              <a:rPr lang="en-US" dirty="0" smtClean="0"/>
              <a:t>    1. conventional system</a:t>
            </a:r>
          </a:p>
          <a:p>
            <a:pPr>
              <a:buNone/>
            </a:pPr>
            <a:r>
              <a:rPr lang="en-US" dirty="0" smtClean="0"/>
              <a:t>    2. Non-conventional system</a:t>
            </a:r>
            <a:endParaRPr 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Continued…. </a:t>
            </a:r>
            <a:endParaRPr lang="en-US" dirty="0"/>
          </a:p>
        </p:txBody>
      </p:sp>
      <p:sp>
        <p:nvSpPr>
          <p:cNvPr id="3" name="Content Placeholder 2"/>
          <p:cNvSpPr>
            <a:spLocks noGrp="1"/>
          </p:cNvSpPr>
          <p:nvPr>
            <p:ph idx="1"/>
          </p:nvPr>
        </p:nvSpPr>
        <p:spPr>
          <a:xfrm>
            <a:off x="381000" y="1524000"/>
            <a:ext cx="8229600" cy="4525963"/>
          </a:xfrm>
        </p:spPr>
        <p:txBody>
          <a:bodyPr>
            <a:normAutofit/>
          </a:bodyPr>
          <a:lstStyle/>
          <a:p>
            <a:pPr>
              <a:buFont typeface="Wingdings" pitchFamily="2" charset="2"/>
              <a:buChar char="Ø"/>
            </a:pPr>
            <a:r>
              <a:rPr lang="en-US" sz="2800" dirty="0" smtClean="0">
                <a:latin typeface="Times New Roman" pitchFamily="18" charset="0"/>
                <a:cs typeface="Times New Roman" pitchFamily="18" charset="0"/>
              </a:rPr>
              <a:t>From current equation (2), we conclude that:</a:t>
            </a:r>
          </a:p>
          <a:p>
            <a:pPr marL="914400" lvl="1" indent="-514350">
              <a:buFont typeface="+mj-lt"/>
              <a:buAutoNum type="arabicPeriod"/>
            </a:pPr>
            <a:r>
              <a:rPr lang="en-US" dirty="0" smtClean="0">
                <a:latin typeface="Times New Roman" pitchFamily="18" charset="0"/>
                <a:cs typeface="Times New Roman" pitchFamily="18" charset="0"/>
              </a:rPr>
              <a:t>The current flowing through a purely resistive ac circuit is sinusoidal.</a:t>
            </a:r>
          </a:p>
          <a:p>
            <a:pPr marL="914400" lvl="1" indent="-514350">
              <a:buFont typeface="+mj-lt"/>
              <a:buAutoNum type="arabicPeriod"/>
            </a:pPr>
            <a:r>
              <a:rPr lang="en-US" dirty="0" smtClean="0">
                <a:latin typeface="Times New Roman" pitchFamily="18" charset="0"/>
                <a:cs typeface="Times New Roman" pitchFamily="18" charset="0"/>
              </a:rPr>
              <a:t>The current through the resistive circuit and the applied voltage are in phase with each other.</a:t>
            </a:r>
          </a:p>
          <a:p>
            <a:pPr marL="514350" lvl="1" indent="-514350">
              <a:buFont typeface="Arial" pitchFamily="34" charset="0"/>
              <a:buChar char="•"/>
            </a:pPr>
            <a:r>
              <a:rPr lang="en-US" b="1" dirty="0" smtClean="0">
                <a:latin typeface="Times New Roman" pitchFamily="18" charset="0"/>
                <a:cs typeface="Times New Roman" pitchFamily="18" charset="0"/>
              </a:rPr>
              <a:t>Phasor  Diagram:</a:t>
            </a:r>
          </a:p>
          <a:p>
            <a:pPr marL="514350" lvl="1" indent="-514350">
              <a:buFont typeface="Wingdings" pitchFamily="2" charset="2"/>
              <a:buChar char="Ø"/>
            </a:pPr>
            <a:r>
              <a:rPr lang="en-US" dirty="0" smtClean="0">
                <a:latin typeface="Times New Roman" pitchFamily="18" charset="0"/>
                <a:cs typeface="Times New Roman" pitchFamily="18" charset="0"/>
              </a:rPr>
              <a:t>The phasor diagram for a purely resistive ac circuit is as shown in fig. 1(c).</a:t>
            </a:r>
          </a:p>
          <a:p>
            <a:pPr marL="514350" lvl="1" indent="-514350">
              <a:buNone/>
            </a:pPr>
            <a:endParaRPr lang="en-US" dirty="0" smtClean="0">
              <a:latin typeface="Times New Roman" pitchFamily="18" charset="0"/>
              <a:cs typeface="Times New Roman" pitchFamily="18" charset="0"/>
            </a:endParaRPr>
          </a:p>
        </p:txBody>
      </p:sp>
      <p:pic>
        <p:nvPicPr>
          <p:cNvPr id="4" name="Picture 3" descr="ph of res.gif"/>
          <p:cNvPicPr>
            <a:picLocks noChangeAspect="1"/>
          </p:cNvPicPr>
          <p:nvPr/>
        </p:nvPicPr>
        <p:blipFill>
          <a:blip r:embed="rId2" cstate="print"/>
          <a:stretch>
            <a:fillRect/>
          </a:stretch>
        </p:blipFill>
        <p:spPr>
          <a:xfrm>
            <a:off x="2895600" y="5334000"/>
            <a:ext cx="2895600" cy="1133475"/>
          </a:xfrm>
          <a:prstGeom prst="rect">
            <a:avLst/>
          </a:prstGeom>
        </p:spPr>
      </p:pic>
      <p:sp>
        <p:nvSpPr>
          <p:cNvPr id="5" name="TextBox 4"/>
          <p:cNvSpPr txBox="1"/>
          <p:nvPr/>
        </p:nvSpPr>
        <p:spPr>
          <a:xfrm>
            <a:off x="2819400" y="6488668"/>
            <a:ext cx="2971800" cy="369332"/>
          </a:xfrm>
          <a:prstGeom prst="rect">
            <a:avLst/>
          </a:prstGeom>
          <a:noFill/>
        </p:spPr>
        <p:txBody>
          <a:bodyPr wrap="square" rtlCol="0">
            <a:spAutoFit/>
          </a:bodyPr>
          <a:lstStyle/>
          <a:p>
            <a:r>
              <a:rPr lang="en-US" dirty="0" smtClean="0"/>
              <a:t>    </a:t>
            </a:r>
            <a:r>
              <a:rPr lang="en-US" b="1" dirty="0" smtClean="0">
                <a:latin typeface="Times New Roman" pitchFamily="18" charset="0"/>
                <a:cs typeface="Times New Roman" pitchFamily="18" charset="0"/>
              </a:rPr>
              <a:t>Fig. 1(c): phasor diagram</a:t>
            </a:r>
            <a:endParaRPr lang="en-US" b="1" dirty="0">
              <a:latin typeface="Times New Roman" pitchFamily="18" charset="0"/>
              <a:cs typeface="Times New Roman" pitchFamily="18"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Continued…. </a:t>
            </a:r>
            <a:endParaRPr lang="en-US" dirty="0"/>
          </a:p>
        </p:txBody>
      </p:sp>
      <p:sp>
        <p:nvSpPr>
          <p:cNvPr id="3" name="Content Placeholder 2"/>
          <p:cNvSpPr>
            <a:spLocks noGrp="1"/>
          </p:cNvSpPr>
          <p:nvPr>
            <p:ph idx="1"/>
          </p:nvPr>
        </p:nvSpPr>
        <p:spPr/>
        <p:txBody>
          <a:bodyPr>
            <a:normAutofit fontScale="85000" lnSpcReduction="10000"/>
          </a:bodyPr>
          <a:lstStyle/>
          <a:p>
            <a:r>
              <a:rPr lang="en-US" b="1" dirty="0" smtClean="0">
                <a:latin typeface="Times New Roman" pitchFamily="18" charset="0"/>
                <a:cs typeface="Times New Roman" pitchFamily="18" charset="0"/>
              </a:rPr>
              <a:t>Impedance of the purely resistive circuit:</a:t>
            </a:r>
          </a:p>
          <a:p>
            <a:pPr>
              <a:buFont typeface="Wingdings" pitchFamily="2" charset="2"/>
              <a:buChar char="Ø"/>
            </a:pPr>
            <a:r>
              <a:rPr lang="en-US" dirty="0" smtClean="0">
                <a:latin typeface="Times New Roman" pitchFamily="18" charset="0"/>
                <a:cs typeface="Times New Roman" pitchFamily="18" charset="0"/>
              </a:rPr>
              <a:t> The impedance Z is expressed in the rectangular form as:</a:t>
            </a:r>
          </a:p>
          <a:p>
            <a:pPr>
              <a:buNone/>
            </a:pPr>
            <a:r>
              <a:rPr lang="en-US" dirty="0" smtClean="0">
                <a:latin typeface="Times New Roman" pitchFamily="18" charset="0"/>
                <a:cs typeface="Times New Roman" pitchFamily="18" charset="0"/>
              </a:rPr>
              <a:t>                              Z = R + jX</a:t>
            </a:r>
          </a:p>
          <a:p>
            <a:pPr>
              <a:buNone/>
            </a:pPr>
            <a:r>
              <a:rPr lang="en-US" dirty="0" smtClean="0">
                <a:latin typeface="Times New Roman" pitchFamily="18" charset="0"/>
                <a:cs typeface="Times New Roman" pitchFamily="18" charset="0"/>
              </a:rPr>
              <a:t>   where R is the resistive part while X is the reactive part.</a:t>
            </a:r>
          </a:p>
          <a:p>
            <a:pPr>
              <a:buFont typeface="Wingdings" pitchFamily="2" charset="2"/>
              <a:buChar char="Ø"/>
            </a:pPr>
            <a:r>
              <a:rPr lang="en-US" dirty="0" smtClean="0">
                <a:latin typeface="Times New Roman" pitchFamily="18" charset="0"/>
                <a:cs typeface="Times New Roman" pitchFamily="18" charset="0"/>
              </a:rPr>
              <a:t> When the load is purely resistive, the reactive part is zero.</a:t>
            </a:r>
          </a:p>
          <a:p>
            <a:pPr>
              <a:buNone/>
            </a:pPr>
            <a:r>
              <a:rPr lang="en-US" dirty="0" smtClean="0">
                <a:latin typeface="Times New Roman" pitchFamily="18" charset="0"/>
                <a:cs typeface="Times New Roman" pitchFamily="18" charset="0"/>
              </a:rPr>
              <a:t>                              ∴ Z = R </a:t>
            </a:r>
            <a:r>
              <a:rPr lang="el-GR" dirty="0" smtClean="0">
                <a:latin typeface="Times New Roman" pitchFamily="18" charset="0"/>
                <a:cs typeface="Times New Roman" pitchFamily="18" charset="0"/>
              </a:rPr>
              <a:t>Ω</a:t>
            </a:r>
            <a:endParaRPr lang="en-US" dirty="0" smtClean="0">
              <a:latin typeface="Times New Roman" pitchFamily="18" charset="0"/>
              <a:cs typeface="Times New Roman" pitchFamily="18" charset="0"/>
            </a:endParaRPr>
          </a:p>
          <a:p>
            <a:pPr>
              <a:buFont typeface="Wingdings" pitchFamily="2" charset="2"/>
              <a:buChar char="Ø"/>
            </a:pPr>
            <a:r>
              <a:rPr lang="en-US" dirty="0" smtClean="0">
                <a:latin typeface="Times New Roman" pitchFamily="18" charset="0"/>
                <a:cs typeface="Times New Roman" pitchFamily="18" charset="0"/>
              </a:rPr>
              <a:t> In the polar form it is given by,</a:t>
            </a:r>
          </a:p>
          <a:p>
            <a:pPr>
              <a:buNone/>
            </a:pPr>
            <a:r>
              <a:rPr lang="en-US" dirty="0" smtClean="0">
                <a:latin typeface="Times New Roman" pitchFamily="18" charset="0"/>
                <a:cs typeface="Times New Roman" pitchFamily="18" charset="0"/>
              </a:rPr>
              <a:t>                                   Z = R ∠ 0</a:t>
            </a:r>
            <a:r>
              <a:rPr lang="en-US" baseline="30000" dirty="0" smtClean="0">
                <a:latin typeface="Times New Roman" pitchFamily="18" charset="0"/>
                <a:cs typeface="Times New Roman" pitchFamily="18" charset="0"/>
              </a:rPr>
              <a:t>0 </a:t>
            </a:r>
            <a:r>
              <a:rPr lang="el-GR" dirty="0" smtClean="0">
                <a:latin typeface="Times New Roman" pitchFamily="18" charset="0"/>
                <a:cs typeface="Times New Roman" pitchFamily="18" charset="0"/>
              </a:rPr>
              <a:t>Ω</a:t>
            </a:r>
            <a:endParaRPr lang="en-US" dirty="0" smtClean="0">
              <a:latin typeface="Times New Roman" pitchFamily="18" charset="0"/>
              <a:cs typeface="Times New Roman" pitchFamily="18" charset="0"/>
            </a:endParaRPr>
          </a:p>
          <a:p>
            <a:pPr>
              <a:buNone/>
            </a:pPr>
            <a:endParaRPr 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Continued…. </a:t>
            </a:r>
            <a:endParaRPr lang="en-US" dirty="0"/>
          </a:p>
        </p:txBody>
      </p:sp>
      <p:sp>
        <p:nvSpPr>
          <p:cNvPr id="3" name="Content Placeholder 2"/>
          <p:cNvSpPr>
            <a:spLocks noGrp="1"/>
          </p:cNvSpPr>
          <p:nvPr>
            <p:ph idx="1"/>
          </p:nvPr>
        </p:nvSpPr>
        <p:spPr/>
        <p:txBody>
          <a:bodyPr>
            <a:normAutofit fontScale="77500" lnSpcReduction="20000"/>
          </a:bodyPr>
          <a:lstStyle/>
          <a:p>
            <a:r>
              <a:rPr lang="en-US" b="1" dirty="0" smtClean="0">
                <a:latin typeface="Times New Roman" pitchFamily="18" charset="0"/>
                <a:cs typeface="Times New Roman" pitchFamily="18" charset="0"/>
              </a:rPr>
              <a:t>Average Power (P</a:t>
            </a:r>
            <a:r>
              <a:rPr lang="en-US" b="1" baseline="-25000" dirty="0" smtClean="0">
                <a:latin typeface="Times New Roman" pitchFamily="18" charset="0"/>
                <a:cs typeface="Times New Roman" pitchFamily="18" charset="0"/>
              </a:rPr>
              <a:t>av</a:t>
            </a:r>
            <a:r>
              <a:rPr lang="en-US" b="1" dirty="0" smtClean="0">
                <a:latin typeface="Times New Roman" pitchFamily="18" charset="0"/>
                <a:cs typeface="Times New Roman" pitchFamily="18" charset="0"/>
              </a:rPr>
              <a:t>):</a:t>
            </a:r>
          </a:p>
          <a:p>
            <a:pPr>
              <a:buFont typeface="Wingdings" pitchFamily="2" charset="2"/>
              <a:buChar char="Ø"/>
            </a:pPr>
            <a:r>
              <a:rPr lang="en-US" dirty="0" smtClean="0">
                <a:latin typeface="Times New Roman" pitchFamily="18" charset="0"/>
                <a:cs typeface="Times New Roman" pitchFamily="18" charset="0"/>
              </a:rPr>
              <a:t>The average power supplied by the source and consumed by the pure resistor R connected in an AC circuit is given by,</a:t>
            </a:r>
          </a:p>
          <a:p>
            <a:pPr>
              <a:buNone/>
            </a:pPr>
            <a:r>
              <a:rPr lang="en-US" dirty="0" smtClean="0">
                <a:latin typeface="Times New Roman" pitchFamily="18" charset="0"/>
                <a:cs typeface="Times New Roman" pitchFamily="18" charset="0"/>
              </a:rPr>
              <a:t>                          P</a:t>
            </a:r>
            <a:r>
              <a:rPr lang="en-US" baseline="-25000" dirty="0" smtClean="0">
                <a:latin typeface="Times New Roman" pitchFamily="18" charset="0"/>
                <a:cs typeface="Times New Roman" pitchFamily="18" charset="0"/>
              </a:rPr>
              <a:t>av </a:t>
            </a:r>
            <a:r>
              <a:rPr lang="en-US" dirty="0" smtClean="0">
                <a:latin typeface="Times New Roman" pitchFamily="18" charset="0"/>
                <a:cs typeface="Times New Roman" pitchFamily="18" charset="0"/>
              </a:rPr>
              <a:t>= V</a:t>
            </a:r>
            <a:r>
              <a:rPr lang="en-US" baseline="-25000" dirty="0" smtClean="0">
                <a:latin typeface="Times New Roman" pitchFamily="18" charset="0"/>
                <a:cs typeface="Times New Roman" pitchFamily="18" charset="0"/>
              </a:rPr>
              <a:t>RMS</a:t>
            </a:r>
            <a:r>
              <a:rPr lang="en-US" dirty="0" smtClean="0">
                <a:latin typeface="Times New Roman" pitchFamily="18" charset="0"/>
                <a:cs typeface="Times New Roman" pitchFamily="18" charset="0"/>
              </a:rPr>
              <a:t> I</a:t>
            </a:r>
            <a:r>
              <a:rPr lang="en-US" baseline="-25000" dirty="0" smtClean="0">
                <a:latin typeface="Times New Roman" pitchFamily="18" charset="0"/>
                <a:cs typeface="Times New Roman" pitchFamily="18" charset="0"/>
              </a:rPr>
              <a:t>RMS                  </a:t>
            </a:r>
            <a:r>
              <a:rPr lang="en-US" dirty="0" smtClean="0">
                <a:latin typeface="Times New Roman" pitchFamily="18" charset="0"/>
                <a:cs typeface="Times New Roman" pitchFamily="18" charset="0"/>
              </a:rPr>
              <a:t>……. (3)</a:t>
            </a:r>
          </a:p>
          <a:p>
            <a:pPr>
              <a:buNone/>
            </a:pPr>
            <a:endParaRPr lang="en-US" dirty="0" smtClean="0">
              <a:latin typeface="Times New Roman" pitchFamily="18" charset="0"/>
              <a:cs typeface="Times New Roman" pitchFamily="18" charset="0"/>
            </a:endParaRPr>
          </a:p>
          <a:p>
            <a:r>
              <a:rPr lang="en-US" b="1" dirty="0" smtClean="0">
                <a:latin typeface="Times New Roman" pitchFamily="18" charset="0"/>
                <a:cs typeface="Times New Roman" pitchFamily="18" charset="0"/>
              </a:rPr>
              <a:t>Energy in purely resistive circuit:</a:t>
            </a:r>
          </a:p>
          <a:p>
            <a:pPr>
              <a:buFont typeface="Wingdings" pitchFamily="2" charset="2"/>
              <a:buChar char="Ø"/>
            </a:pPr>
            <a:r>
              <a:rPr lang="en-US" dirty="0" smtClean="0">
                <a:latin typeface="Times New Roman" pitchFamily="18" charset="0"/>
                <a:cs typeface="Times New Roman" pitchFamily="18" charset="0"/>
              </a:rPr>
              <a:t> In the pure resistive circuits, the energy flow is unidirectional i.e. from the source to the load.</a:t>
            </a:r>
          </a:p>
          <a:p>
            <a:pPr>
              <a:buFont typeface="Wingdings" pitchFamily="2" charset="2"/>
              <a:buChar char="Ø"/>
            </a:pPr>
            <a:r>
              <a:rPr lang="en-US" dirty="0" smtClean="0">
                <a:latin typeface="Times New Roman" pitchFamily="18" charset="0"/>
                <a:cs typeface="Times New Roman" pitchFamily="18" charset="0"/>
              </a:rPr>
              <a:t>The resistance can not store any energy. So all the energy gets dissipated in the form of heat, in the resistance.</a:t>
            </a:r>
          </a:p>
          <a:p>
            <a:pPr>
              <a:buFont typeface="Wingdings" pitchFamily="2" charset="2"/>
              <a:buChar char="Ø"/>
            </a:pPr>
            <a:r>
              <a:rPr lang="en-US" dirty="0" smtClean="0">
                <a:latin typeface="Times New Roman" pitchFamily="18" charset="0"/>
                <a:cs typeface="Times New Roman" pitchFamily="18" charset="0"/>
              </a:rPr>
              <a:t>This fact is utilized in the electric heaters, water heaters and electric irons. </a:t>
            </a:r>
            <a:endParaRPr lang="en-US" dirty="0">
              <a:latin typeface="Times New Roman" pitchFamily="18" charset="0"/>
              <a:cs typeface="Times New Roman" pitchFamily="18"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Purely Inductive AC Circuit</a:t>
            </a:r>
            <a:endParaRPr lang="en-US" dirty="0"/>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Fig. 1(a). shows a purely inductive ac circuit.</a:t>
            </a:r>
          </a:p>
          <a:p>
            <a:r>
              <a:rPr lang="en-US" dirty="0" smtClean="0">
                <a:latin typeface="Times New Roman" pitchFamily="18" charset="0"/>
                <a:cs typeface="Times New Roman" pitchFamily="18" charset="0"/>
              </a:rPr>
              <a:t>The pure inductance has zero ohmic resistance. It is a coil with only pure inductance of L Henries (H).</a:t>
            </a:r>
          </a:p>
          <a:p>
            <a:pPr>
              <a:buNone/>
            </a:pPr>
            <a:endParaRPr lang="en-US" dirty="0">
              <a:latin typeface="Times New Roman" pitchFamily="18" charset="0"/>
              <a:cs typeface="Times New Roman" pitchFamily="18" charset="0"/>
            </a:endParaRPr>
          </a:p>
        </p:txBody>
      </p:sp>
      <p:pic>
        <p:nvPicPr>
          <p:cNvPr id="4" name="Picture 3" descr="ind pure.jpg"/>
          <p:cNvPicPr>
            <a:picLocks noChangeAspect="1"/>
          </p:cNvPicPr>
          <p:nvPr/>
        </p:nvPicPr>
        <p:blipFill>
          <a:blip r:embed="rId2" cstate="print"/>
          <a:stretch>
            <a:fillRect/>
          </a:stretch>
        </p:blipFill>
        <p:spPr>
          <a:xfrm>
            <a:off x="457200" y="3733800"/>
            <a:ext cx="4267200" cy="2438400"/>
          </a:xfrm>
          <a:prstGeom prst="rect">
            <a:avLst/>
          </a:prstGeom>
        </p:spPr>
      </p:pic>
      <p:sp>
        <p:nvSpPr>
          <p:cNvPr id="5" name="TextBox 4"/>
          <p:cNvSpPr txBox="1"/>
          <p:nvPr/>
        </p:nvSpPr>
        <p:spPr>
          <a:xfrm>
            <a:off x="381000" y="6248400"/>
            <a:ext cx="4800600" cy="369332"/>
          </a:xfrm>
          <a:prstGeom prst="rect">
            <a:avLst/>
          </a:prstGeom>
          <a:noFill/>
        </p:spPr>
        <p:txBody>
          <a:bodyPr wrap="square" rtlCol="0">
            <a:spAutoFit/>
          </a:bodyPr>
          <a:lstStyle/>
          <a:p>
            <a:pPr algn="ctr"/>
            <a:r>
              <a:rPr lang="en-US" b="1" dirty="0" smtClean="0">
                <a:latin typeface="Times New Roman" pitchFamily="18" charset="0"/>
                <a:cs typeface="Times New Roman" pitchFamily="18" charset="0"/>
              </a:rPr>
              <a:t>Fig. 1(a): A purely inductive ac circuit</a:t>
            </a:r>
            <a:endParaRPr lang="en-US" b="1" dirty="0">
              <a:latin typeface="Times New Roman" pitchFamily="18" charset="0"/>
              <a:cs typeface="Times New Roman" pitchFamily="18" charset="0"/>
            </a:endParaRPr>
          </a:p>
        </p:txBody>
      </p:sp>
      <p:pic>
        <p:nvPicPr>
          <p:cNvPr id="6" name="Picture 5" descr="ind wf.gif"/>
          <p:cNvPicPr>
            <a:picLocks noChangeAspect="1"/>
          </p:cNvPicPr>
          <p:nvPr/>
        </p:nvPicPr>
        <p:blipFill>
          <a:blip r:embed="rId3" cstate="print"/>
          <a:stretch>
            <a:fillRect/>
          </a:stretch>
        </p:blipFill>
        <p:spPr>
          <a:xfrm>
            <a:off x="4953001" y="3657600"/>
            <a:ext cx="3810000" cy="2590800"/>
          </a:xfrm>
          <a:prstGeom prst="rect">
            <a:avLst/>
          </a:prstGeom>
        </p:spPr>
      </p:pic>
      <p:sp>
        <p:nvSpPr>
          <p:cNvPr id="7" name="TextBox 6"/>
          <p:cNvSpPr txBox="1"/>
          <p:nvPr/>
        </p:nvSpPr>
        <p:spPr>
          <a:xfrm>
            <a:off x="5029200" y="6248400"/>
            <a:ext cx="4114800" cy="369332"/>
          </a:xfrm>
          <a:prstGeom prst="rect">
            <a:avLst/>
          </a:prstGeom>
          <a:noFill/>
        </p:spPr>
        <p:txBody>
          <a:bodyPr wrap="square" rtlCol="0">
            <a:spAutoFit/>
          </a:bodyPr>
          <a:lstStyle/>
          <a:p>
            <a:r>
              <a:rPr lang="en-US" b="1" dirty="0" smtClean="0">
                <a:latin typeface="Times New Roman" pitchFamily="18" charset="0"/>
                <a:cs typeface="Times New Roman" pitchFamily="18" charset="0"/>
              </a:rPr>
              <a:t>Fig 1(b): current and voltage waveform</a:t>
            </a:r>
            <a:endParaRPr lang="en-US" b="1" dirty="0">
              <a:latin typeface="Times New Roman" pitchFamily="18" charset="0"/>
              <a:cs typeface="Times New Roman" pitchFamily="18"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Continued…. </a:t>
            </a:r>
            <a:endParaRPr lang="en-US" dirty="0"/>
          </a:p>
        </p:txBody>
      </p:sp>
      <p:sp>
        <p:nvSpPr>
          <p:cNvPr id="3" name="Content Placeholder 2"/>
          <p:cNvSpPr>
            <a:spLocks noGrp="1"/>
          </p:cNvSpPr>
          <p:nvPr>
            <p:ph idx="1"/>
          </p:nvPr>
        </p:nvSpPr>
        <p:spPr>
          <a:xfrm>
            <a:off x="457200" y="1524000"/>
            <a:ext cx="8229600" cy="4525963"/>
          </a:xfrm>
        </p:spPr>
        <p:txBody>
          <a:bodyPr/>
          <a:lstStyle/>
          <a:p>
            <a:r>
              <a:rPr lang="en-US" b="1" dirty="0" smtClean="0">
                <a:latin typeface="Times New Roman" pitchFamily="18" charset="0"/>
                <a:cs typeface="Times New Roman" pitchFamily="18" charset="0"/>
              </a:rPr>
              <a:t>Equations for Current i and Voltage v:</a:t>
            </a:r>
          </a:p>
          <a:p>
            <a:pPr>
              <a:buFont typeface="Wingdings" pitchFamily="2" charset="2"/>
              <a:buChar char="Ø"/>
            </a:pPr>
            <a:r>
              <a:rPr lang="en-US" dirty="0" smtClean="0">
                <a:latin typeface="Times New Roman" pitchFamily="18" charset="0"/>
                <a:cs typeface="Times New Roman" pitchFamily="18" charset="0"/>
              </a:rPr>
              <a:t>Let the instantaneous voltage applied to the purely inductive ac circuit be given by,</a:t>
            </a:r>
          </a:p>
          <a:p>
            <a:pPr>
              <a:buNone/>
            </a:pPr>
            <a:r>
              <a:rPr lang="en-US" dirty="0" smtClean="0">
                <a:latin typeface="Times New Roman" pitchFamily="18" charset="0"/>
                <a:cs typeface="Times New Roman" pitchFamily="18" charset="0"/>
              </a:rPr>
              <a:t>                   v = V</a:t>
            </a:r>
            <a:r>
              <a:rPr lang="en-US" baseline="-25000" dirty="0" smtClean="0">
                <a:latin typeface="Times New Roman" pitchFamily="18" charset="0"/>
                <a:cs typeface="Times New Roman" pitchFamily="18" charset="0"/>
              </a:rPr>
              <a:t>m</a:t>
            </a:r>
            <a:r>
              <a:rPr lang="en-US" dirty="0" smtClean="0">
                <a:latin typeface="Times New Roman" pitchFamily="18" charset="0"/>
                <a:cs typeface="Times New Roman" pitchFamily="18" charset="0"/>
              </a:rPr>
              <a:t> sin (2</a:t>
            </a:r>
            <a:r>
              <a:rPr lang="el-GR" dirty="0" smtClean="0">
                <a:latin typeface="Times New Roman" pitchFamily="18" charset="0"/>
                <a:cs typeface="Times New Roman" pitchFamily="18" charset="0"/>
              </a:rPr>
              <a:t>π</a:t>
            </a:r>
            <a:r>
              <a:rPr lang="en-US" dirty="0" smtClean="0">
                <a:latin typeface="Times New Roman" pitchFamily="18" charset="0"/>
                <a:cs typeface="Times New Roman" pitchFamily="18" charset="0"/>
              </a:rPr>
              <a:t>ft)               ……(1)</a:t>
            </a:r>
          </a:p>
          <a:p>
            <a:pPr>
              <a:buFont typeface="Wingdings" pitchFamily="2" charset="2"/>
              <a:buChar char="Ø"/>
            </a:pPr>
            <a:r>
              <a:rPr lang="en-US" dirty="0" smtClean="0">
                <a:latin typeface="Times New Roman" pitchFamily="18" charset="0"/>
                <a:cs typeface="Times New Roman" pitchFamily="18" charset="0"/>
              </a:rPr>
              <a:t>As shown in fig. 1(b), the instantaneous current is given by,</a:t>
            </a:r>
          </a:p>
          <a:p>
            <a:pPr>
              <a:buNone/>
            </a:pPr>
            <a:r>
              <a:rPr lang="en-US" dirty="0" smtClean="0">
                <a:latin typeface="Times New Roman" pitchFamily="18" charset="0"/>
                <a:cs typeface="Times New Roman" pitchFamily="18" charset="0"/>
              </a:rPr>
              <a:t>                 i = I</a:t>
            </a:r>
            <a:r>
              <a:rPr lang="en-US" baseline="-25000" dirty="0" smtClean="0">
                <a:latin typeface="Times New Roman" pitchFamily="18" charset="0"/>
                <a:cs typeface="Times New Roman" pitchFamily="18" charset="0"/>
              </a:rPr>
              <a:t>m </a:t>
            </a:r>
            <a:r>
              <a:rPr lang="en-US" dirty="0" smtClean="0">
                <a:latin typeface="Times New Roman" pitchFamily="18" charset="0"/>
                <a:cs typeface="Times New Roman" pitchFamily="18" charset="0"/>
              </a:rPr>
              <a:t>sin (2</a:t>
            </a:r>
            <a:r>
              <a:rPr lang="el-GR" dirty="0" smtClean="0">
                <a:latin typeface="Times New Roman" pitchFamily="18" charset="0"/>
                <a:cs typeface="Times New Roman" pitchFamily="18" charset="0"/>
              </a:rPr>
              <a:t>π</a:t>
            </a:r>
            <a:r>
              <a:rPr lang="en-US" dirty="0" smtClean="0">
                <a:latin typeface="Times New Roman" pitchFamily="18" charset="0"/>
                <a:cs typeface="Times New Roman" pitchFamily="18" charset="0"/>
              </a:rPr>
              <a:t>ft – </a:t>
            </a:r>
            <a:r>
              <a:rPr lang="el-GR" dirty="0" smtClean="0">
                <a:latin typeface="Times New Roman" pitchFamily="18" charset="0"/>
                <a:cs typeface="Times New Roman" pitchFamily="18" charset="0"/>
              </a:rPr>
              <a:t>π</a:t>
            </a:r>
            <a:r>
              <a:rPr lang="en-US" dirty="0" smtClean="0">
                <a:latin typeface="Times New Roman" pitchFamily="18" charset="0"/>
                <a:cs typeface="Times New Roman" pitchFamily="18" charset="0"/>
              </a:rPr>
              <a:t>/2)        ……(2)</a:t>
            </a:r>
          </a:p>
          <a:p>
            <a:pPr>
              <a:buNone/>
            </a:pPr>
            <a:r>
              <a:rPr lang="en-US" baseline="-25000"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where I</a:t>
            </a:r>
            <a:r>
              <a:rPr lang="en-US" baseline="-25000" dirty="0" smtClean="0">
                <a:latin typeface="Times New Roman" pitchFamily="18" charset="0"/>
                <a:cs typeface="Times New Roman" pitchFamily="18" charset="0"/>
              </a:rPr>
              <a:t>m </a:t>
            </a:r>
            <a:r>
              <a:rPr lang="en-US" dirty="0" smtClean="0">
                <a:latin typeface="Times New Roman" pitchFamily="18" charset="0"/>
                <a:cs typeface="Times New Roman" pitchFamily="18" charset="0"/>
              </a:rPr>
              <a:t>= V</a:t>
            </a:r>
            <a:r>
              <a:rPr lang="en-US" baseline="-25000" dirty="0" smtClean="0">
                <a:latin typeface="Times New Roman" pitchFamily="18" charset="0"/>
                <a:cs typeface="Times New Roman" pitchFamily="18" charset="0"/>
              </a:rPr>
              <a:t>m</a:t>
            </a:r>
            <a:r>
              <a:rPr lang="en-US" dirty="0" smtClean="0">
                <a:latin typeface="Times New Roman" pitchFamily="18" charset="0"/>
                <a:cs typeface="Times New Roman" pitchFamily="18" charset="0"/>
              </a:rPr>
              <a:t> , X</a:t>
            </a:r>
            <a:r>
              <a:rPr lang="en-US" baseline="-25000" dirty="0" smtClean="0">
                <a:latin typeface="Times New Roman" pitchFamily="18" charset="0"/>
                <a:cs typeface="Times New Roman" pitchFamily="18" charset="0"/>
              </a:rPr>
              <a:t>L </a:t>
            </a:r>
            <a:r>
              <a:rPr lang="en-US" dirty="0" smtClean="0">
                <a:latin typeface="Times New Roman" pitchFamily="18" charset="0"/>
                <a:cs typeface="Times New Roman" pitchFamily="18" charset="0"/>
              </a:rPr>
              <a:t>= reactance of inductor.</a:t>
            </a:r>
            <a:endParaRPr lang="en-US" baseline="-25000" dirty="0" smtClean="0">
              <a:latin typeface="Times New Roman" pitchFamily="18" charset="0"/>
              <a:cs typeface="Times New Roman" pitchFamily="18" charset="0"/>
            </a:endParaRPr>
          </a:p>
          <a:p>
            <a:pPr>
              <a:buNone/>
            </a:pPr>
            <a:endParaRPr lang="en-US" dirty="0"/>
          </a:p>
        </p:txBody>
      </p:sp>
      <p:cxnSp>
        <p:nvCxnSpPr>
          <p:cNvPr id="5" name="Straight Connector 4"/>
          <p:cNvCxnSpPr/>
          <p:nvPr/>
        </p:nvCxnSpPr>
        <p:spPr>
          <a:xfrm>
            <a:off x="2667000" y="6019800"/>
            <a:ext cx="45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590800" y="5943600"/>
            <a:ext cx="685800" cy="584775"/>
          </a:xfrm>
          <a:prstGeom prst="rect">
            <a:avLst/>
          </a:prstGeom>
          <a:noFill/>
        </p:spPr>
        <p:txBody>
          <a:bodyPr wrap="square" rtlCol="0">
            <a:spAutoFit/>
          </a:bodyPr>
          <a:lstStyle/>
          <a:p>
            <a:r>
              <a:rPr lang="en-US" sz="3200" dirty="0" smtClean="0">
                <a:latin typeface="Times New Roman" pitchFamily="18" charset="0"/>
                <a:cs typeface="Times New Roman" pitchFamily="18" charset="0"/>
              </a:rPr>
              <a:t>X</a:t>
            </a:r>
            <a:r>
              <a:rPr lang="en-US" sz="3200" baseline="-25000" dirty="0" smtClean="0">
                <a:latin typeface="Times New Roman" pitchFamily="18" charset="0"/>
                <a:cs typeface="Times New Roman" pitchFamily="18" charset="0"/>
              </a:rPr>
              <a:t>L</a:t>
            </a:r>
            <a:endParaRPr lang="en-US" sz="3200" baseline="-25000" dirty="0">
              <a:latin typeface="Times New Roman" pitchFamily="18" charset="0"/>
              <a:cs typeface="Times New Roman" pitchFamily="18"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Continued…. </a:t>
            </a:r>
            <a:endParaRPr lang="en-US" dirty="0"/>
          </a:p>
        </p:txBody>
      </p:sp>
      <p:sp>
        <p:nvSpPr>
          <p:cNvPr id="3" name="Content Placeholder 2"/>
          <p:cNvSpPr>
            <a:spLocks noGrp="1"/>
          </p:cNvSpPr>
          <p:nvPr>
            <p:ph idx="1"/>
          </p:nvPr>
        </p:nvSpPr>
        <p:spPr/>
        <p:txBody>
          <a:bodyPr>
            <a:normAutofit/>
          </a:bodyPr>
          <a:lstStyle/>
          <a:p>
            <a:pPr>
              <a:buFont typeface="Wingdings" pitchFamily="2" charset="2"/>
              <a:buChar char="Ø"/>
            </a:pPr>
            <a:r>
              <a:rPr lang="en-US" sz="2600" dirty="0" smtClean="0">
                <a:latin typeface="Times New Roman" pitchFamily="18" charset="0"/>
                <a:cs typeface="Times New Roman" pitchFamily="18" charset="0"/>
              </a:rPr>
              <a:t>From eq.(1) &amp; (2), we conclude that, </a:t>
            </a:r>
          </a:p>
          <a:p>
            <a:pPr marL="914400" lvl="1" indent="-514350">
              <a:buFont typeface="+mj-lt"/>
              <a:buAutoNum type="arabicPeriod"/>
            </a:pPr>
            <a:r>
              <a:rPr lang="en-US" sz="2600" dirty="0" smtClean="0">
                <a:latin typeface="Times New Roman" pitchFamily="18" charset="0"/>
                <a:cs typeface="Times New Roman" pitchFamily="18" charset="0"/>
              </a:rPr>
              <a:t>Current lags behind the applied voltage by 90</a:t>
            </a:r>
            <a:r>
              <a:rPr lang="en-US" sz="2600" baseline="30000" dirty="0" smtClean="0">
                <a:latin typeface="Times New Roman" pitchFamily="18" charset="0"/>
                <a:cs typeface="Times New Roman" pitchFamily="18" charset="0"/>
              </a:rPr>
              <a:t>0</a:t>
            </a:r>
            <a:r>
              <a:rPr lang="en-US" sz="2600" dirty="0" smtClean="0">
                <a:latin typeface="Times New Roman" pitchFamily="18" charset="0"/>
                <a:cs typeface="Times New Roman" pitchFamily="18" charset="0"/>
              </a:rPr>
              <a:t> or </a:t>
            </a:r>
            <a:r>
              <a:rPr lang="el-GR" sz="2600" dirty="0" smtClean="0">
                <a:latin typeface="Times New Roman" pitchFamily="18" charset="0"/>
                <a:cs typeface="Times New Roman" pitchFamily="18" charset="0"/>
              </a:rPr>
              <a:t>π</a:t>
            </a:r>
            <a:r>
              <a:rPr lang="en-US" sz="2600" dirty="0" smtClean="0">
                <a:latin typeface="Times New Roman" pitchFamily="18" charset="0"/>
                <a:cs typeface="Times New Roman" pitchFamily="18" charset="0"/>
              </a:rPr>
              <a:t>/2.</a:t>
            </a:r>
          </a:p>
          <a:p>
            <a:pPr marL="914400" lvl="1" indent="-514350">
              <a:buFont typeface="+mj-lt"/>
              <a:buAutoNum type="arabicPeriod"/>
            </a:pPr>
            <a:r>
              <a:rPr lang="en-US" sz="2600" dirty="0" smtClean="0">
                <a:latin typeface="Times New Roman" pitchFamily="18" charset="0"/>
                <a:cs typeface="Times New Roman" pitchFamily="18" charset="0"/>
              </a:rPr>
              <a:t>If we assume the current to be reference, the voltage across the inductance leads the current through it by 90</a:t>
            </a:r>
            <a:r>
              <a:rPr lang="en-US" sz="2600" baseline="30000" dirty="0" smtClean="0">
                <a:latin typeface="Times New Roman" pitchFamily="18" charset="0"/>
                <a:cs typeface="Times New Roman" pitchFamily="18" charset="0"/>
              </a:rPr>
              <a:t>0</a:t>
            </a:r>
            <a:r>
              <a:rPr lang="en-US" sz="2600" dirty="0" smtClean="0">
                <a:latin typeface="Times New Roman" pitchFamily="18" charset="0"/>
                <a:cs typeface="Times New Roman" pitchFamily="18" charset="0"/>
              </a:rPr>
              <a:t> or </a:t>
            </a:r>
            <a:r>
              <a:rPr lang="el-GR" sz="2600" dirty="0" smtClean="0">
                <a:latin typeface="Times New Roman" pitchFamily="18" charset="0"/>
                <a:cs typeface="Times New Roman" pitchFamily="18" charset="0"/>
              </a:rPr>
              <a:t>π</a:t>
            </a:r>
            <a:r>
              <a:rPr lang="en-US" sz="2600" dirty="0" smtClean="0">
                <a:latin typeface="Times New Roman" pitchFamily="18" charset="0"/>
                <a:cs typeface="Times New Roman" pitchFamily="18" charset="0"/>
              </a:rPr>
              <a:t>/2.</a:t>
            </a:r>
          </a:p>
          <a:p>
            <a:pPr marL="514350" lvl="1" indent="-514350">
              <a:buFont typeface="Arial" pitchFamily="34" charset="0"/>
              <a:buChar char="•"/>
            </a:pPr>
            <a:r>
              <a:rPr lang="en-US" sz="2600" b="1" dirty="0" smtClean="0">
                <a:latin typeface="Times New Roman" pitchFamily="18" charset="0"/>
                <a:cs typeface="Times New Roman" pitchFamily="18" charset="0"/>
              </a:rPr>
              <a:t>Phasor Diagram:</a:t>
            </a:r>
          </a:p>
          <a:p>
            <a:pPr marL="514350" lvl="1" indent="-514350">
              <a:buNone/>
            </a:pPr>
            <a:endParaRPr lang="en-US" b="1" dirty="0" smtClean="0">
              <a:latin typeface="Times New Roman" pitchFamily="18" charset="0"/>
              <a:cs typeface="Times New Roman" pitchFamily="18" charset="0"/>
            </a:endParaRPr>
          </a:p>
        </p:txBody>
      </p:sp>
      <p:pic>
        <p:nvPicPr>
          <p:cNvPr id="4" name="Picture 3" descr="ph of ind.gif"/>
          <p:cNvPicPr>
            <a:picLocks noChangeAspect="1"/>
          </p:cNvPicPr>
          <p:nvPr/>
        </p:nvPicPr>
        <p:blipFill>
          <a:blip r:embed="rId2" cstate="print"/>
          <a:stretch>
            <a:fillRect/>
          </a:stretch>
        </p:blipFill>
        <p:spPr>
          <a:xfrm>
            <a:off x="3124200" y="4267200"/>
            <a:ext cx="2667000" cy="1905000"/>
          </a:xfrm>
          <a:prstGeom prst="rect">
            <a:avLst/>
          </a:prstGeom>
        </p:spPr>
      </p:pic>
      <p:sp>
        <p:nvSpPr>
          <p:cNvPr id="5" name="TextBox 4"/>
          <p:cNvSpPr txBox="1"/>
          <p:nvPr/>
        </p:nvSpPr>
        <p:spPr>
          <a:xfrm>
            <a:off x="3124200" y="6248400"/>
            <a:ext cx="2895600" cy="369332"/>
          </a:xfrm>
          <a:prstGeom prst="rect">
            <a:avLst/>
          </a:prstGeom>
          <a:noFill/>
        </p:spPr>
        <p:txBody>
          <a:bodyPr wrap="square" rtlCol="0">
            <a:spAutoFit/>
          </a:bodyPr>
          <a:lstStyle/>
          <a:p>
            <a:r>
              <a:rPr lang="en-US" b="1" dirty="0" smtClean="0">
                <a:latin typeface="Times New Roman" pitchFamily="18" charset="0"/>
                <a:cs typeface="Times New Roman" pitchFamily="18" charset="0"/>
              </a:rPr>
              <a:t>Fig. 1(c): Phasor Diagram</a:t>
            </a:r>
            <a:endParaRPr lang="en-US" b="1" dirty="0">
              <a:latin typeface="Times New Roman" pitchFamily="18" charset="0"/>
              <a:cs typeface="Times New Roman" pitchFamily="18" charset="0"/>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Continued…. </a:t>
            </a: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latin typeface="Times New Roman" pitchFamily="18" charset="0"/>
                <a:cs typeface="Times New Roman" pitchFamily="18" charset="0"/>
              </a:rPr>
              <a:t>Power in Purely Inductive Circuit:</a:t>
            </a:r>
          </a:p>
          <a:p>
            <a:pPr marL="514350" indent="-514350">
              <a:buFont typeface="+mj-lt"/>
              <a:buAutoNum type="arabicPeriod"/>
            </a:pPr>
            <a:r>
              <a:rPr lang="en-US" b="1" dirty="0" smtClean="0">
                <a:latin typeface="Times New Roman" pitchFamily="18" charset="0"/>
                <a:cs typeface="Times New Roman" pitchFamily="18" charset="0"/>
              </a:rPr>
              <a:t>Instantaneous power (P):</a:t>
            </a:r>
          </a:p>
          <a:p>
            <a:pPr marL="514350" indent="-514350">
              <a:buFont typeface="Wingdings" pitchFamily="2" charset="2"/>
              <a:buChar char="Ø"/>
            </a:pPr>
            <a:r>
              <a:rPr lang="en-US" dirty="0" smtClean="0">
                <a:latin typeface="Times New Roman" pitchFamily="18" charset="0"/>
                <a:cs typeface="Times New Roman" pitchFamily="18" charset="0"/>
              </a:rPr>
              <a:t>The instantaneous power is given by the instantaneous voltage across the inductance and the instantaneous current through it.</a:t>
            </a:r>
          </a:p>
          <a:p>
            <a:pPr marL="514350" indent="-514350">
              <a:buNone/>
            </a:pPr>
            <a:r>
              <a:rPr lang="en-US" dirty="0" smtClean="0">
                <a:latin typeface="Times New Roman" pitchFamily="18" charset="0"/>
                <a:cs typeface="Times New Roman" pitchFamily="18" charset="0"/>
              </a:rPr>
              <a:t>                 ∴ p = v x i</a:t>
            </a:r>
          </a:p>
          <a:p>
            <a:pPr marL="514350" indent="-514350">
              <a:buFont typeface="Wingdings" pitchFamily="2" charset="2"/>
              <a:buChar char="Ø"/>
            </a:pPr>
            <a:r>
              <a:rPr lang="en-US" dirty="0" smtClean="0">
                <a:latin typeface="Times New Roman" pitchFamily="18" charset="0"/>
                <a:cs typeface="Times New Roman" pitchFamily="18" charset="0"/>
              </a:rPr>
              <a:t>It can be proved that the instantaneous power in purely inductive circuit is given by,</a:t>
            </a:r>
          </a:p>
          <a:p>
            <a:pPr marL="514350" indent="-514350">
              <a:buNone/>
            </a:pPr>
            <a:r>
              <a:rPr lang="en-US" dirty="0" smtClean="0">
                <a:latin typeface="Times New Roman" pitchFamily="18" charset="0"/>
                <a:cs typeface="Times New Roman" pitchFamily="18" charset="0"/>
              </a:rPr>
              <a:t>                   p = - Vm Im x sin (2</a:t>
            </a:r>
            <a:r>
              <a:rPr lang="el-GR" dirty="0" smtClean="0">
                <a:latin typeface="Times New Roman" pitchFamily="18" charset="0"/>
                <a:cs typeface="Times New Roman" pitchFamily="18" charset="0"/>
              </a:rPr>
              <a:t>ω</a:t>
            </a:r>
            <a:r>
              <a:rPr lang="en-US" dirty="0" smtClean="0">
                <a:latin typeface="Times New Roman" pitchFamily="18" charset="0"/>
                <a:cs typeface="Times New Roman" pitchFamily="18" charset="0"/>
              </a:rPr>
              <a:t>t)</a:t>
            </a:r>
          </a:p>
          <a:p>
            <a:pPr marL="514350" indent="-514350">
              <a:buNone/>
            </a:pP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cxnSp>
        <p:nvCxnSpPr>
          <p:cNvPr id="5" name="Straight Connector 4"/>
          <p:cNvCxnSpPr/>
          <p:nvPr/>
        </p:nvCxnSpPr>
        <p:spPr>
          <a:xfrm>
            <a:off x="3048000" y="5334000"/>
            <a:ext cx="1219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429000" y="5257800"/>
            <a:ext cx="838200" cy="553998"/>
          </a:xfrm>
          <a:prstGeom prst="rect">
            <a:avLst/>
          </a:prstGeom>
          <a:noFill/>
        </p:spPr>
        <p:txBody>
          <a:bodyPr wrap="square" rtlCol="0">
            <a:spAutoFit/>
          </a:bodyPr>
          <a:lstStyle/>
          <a:p>
            <a:r>
              <a:rPr lang="en-US" sz="3000" dirty="0" smtClean="0">
                <a:latin typeface="Times New Roman" pitchFamily="18" charset="0"/>
                <a:cs typeface="Times New Roman" pitchFamily="18" charset="0"/>
              </a:rPr>
              <a:t>2</a:t>
            </a:r>
            <a:endParaRPr lang="en-US" sz="3000" dirty="0">
              <a:latin typeface="Times New Roman" pitchFamily="18" charset="0"/>
              <a:cs typeface="Times New Roman" pitchFamily="18"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Continued…. </a:t>
            </a:r>
            <a:endParaRPr lang="en-US" dirty="0"/>
          </a:p>
        </p:txBody>
      </p:sp>
      <p:sp>
        <p:nvSpPr>
          <p:cNvPr id="3" name="Content Placeholder 2"/>
          <p:cNvSpPr>
            <a:spLocks noGrp="1"/>
          </p:cNvSpPr>
          <p:nvPr>
            <p:ph idx="1"/>
          </p:nvPr>
        </p:nvSpPr>
        <p:spPr/>
        <p:txBody>
          <a:bodyPr>
            <a:normAutofit fontScale="85000" lnSpcReduction="20000"/>
          </a:bodyPr>
          <a:lstStyle/>
          <a:p>
            <a:pPr marL="514350" indent="-514350">
              <a:buNone/>
            </a:pPr>
            <a:r>
              <a:rPr lang="en-US" b="1" dirty="0" smtClean="0"/>
              <a:t>2</a:t>
            </a:r>
            <a:r>
              <a:rPr lang="en-US" b="1" dirty="0" smtClean="0">
                <a:latin typeface="Times New Roman" pitchFamily="18" charset="0"/>
                <a:cs typeface="Times New Roman" pitchFamily="18" charset="0"/>
              </a:rPr>
              <a:t>. Average power:</a:t>
            </a:r>
          </a:p>
          <a:p>
            <a:pPr marL="514350" indent="-514350">
              <a:buFont typeface="Wingdings" pitchFamily="2" charset="2"/>
              <a:buChar char="Ø"/>
            </a:pPr>
            <a:r>
              <a:rPr lang="en-US" dirty="0" smtClean="0">
                <a:latin typeface="Times New Roman" pitchFamily="18" charset="0"/>
                <a:cs typeface="Times New Roman" pitchFamily="18" charset="0"/>
              </a:rPr>
              <a:t>The average power supplied to or consumed by a pure inductor connected in an ac circuit is zero.</a:t>
            </a:r>
          </a:p>
          <a:p>
            <a:pPr marL="514350" indent="-514350">
              <a:buNone/>
            </a:pPr>
            <a:r>
              <a:rPr lang="en-US" dirty="0" smtClean="0">
                <a:latin typeface="Times New Roman" pitchFamily="18" charset="0"/>
                <a:cs typeface="Times New Roman" pitchFamily="18" charset="0"/>
              </a:rPr>
              <a:t>                    ∴ P</a:t>
            </a:r>
            <a:r>
              <a:rPr lang="en-US" baseline="-25000" dirty="0" smtClean="0">
                <a:latin typeface="Times New Roman" pitchFamily="18" charset="0"/>
                <a:cs typeface="Times New Roman" pitchFamily="18" charset="0"/>
              </a:rPr>
              <a:t>av</a:t>
            </a:r>
            <a:r>
              <a:rPr lang="en-US" dirty="0" smtClean="0">
                <a:latin typeface="Times New Roman" pitchFamily="18" charset="0"/>
                <a:cs typeface="Times New Roman" pitchFamily="18" charset="0"/>
              </a:rPr>
              <a:t> = 0</a:t>
            </a:r>
          </a:p>
          <a:p>
            <a:pPr marL="514350" indent="-514350"/>
            <a:r>
              <a:rPr lang="en-US" b="1" dirty="0" smtClean="0">
                <a:latin typeface="Times New Roman" pitchFamily="18" charset="0"/>
                <a:cs typeface="Times New Roman" pitchFamily="18" charset="0"/>
              </a:rPr>
              <a:t>Impedance of a purely inductive circuit:</a:t>
            </a:r>
          </a:p>
          <a:p>
            <a:pPr marL="514350" indent="-514350">
              <a:buFont typeface="Wingdings" pitchFamily="2" charset="2"/>
              <a:buChar char="Ø"/>
            </a:pPr>
            <a:r>
              <a:rPr lang="en-US" dirty="0" smtClean="0">
                <a:latin typeface="Times New Roman" pitchFamily="18" charset="0"/>
                <a:cs typeface="Times New Roman" pitchFamily="18" charset="0"/>
              </a:rPr>
              <a:t>When circuit is purely inductive, the resistive part is zero i.e. R = 0.</a:t>
            </a:r>
          </a:p>
          <a:p>
            <a:pPr marL="514350" indent="-514350">
              <a:buNone/>
            </a:pPr>
            <a:r>
              <a:rPr lang="en-US" dirty="0" smtClean="0">
                <a:latin typeface="Times New Roman" pitchFamily="18" charset="0"/>
                <a:cs typeface="Times New Roman" pitchFamily="18" charset="0"/>
              </a:rPr>
              <a:t>                    ∴ Z = j X</a:t>
            </a:r>
            <a:r>
              <a:rPr lang="en-US" baseline="-25000" dirty="0" smtClean="0">
                <a:latin typeface="Times New Roman" pitchFamily="18" charset="0"/>
                <a:cs typeface="Times New Roman" pitchFamily="18" charset="0"/>
              </a:rPr>
              <a:t>L</a:t>
            </a:r>
            <a:r>
              <a:rPr lang="en-US" dirty="0" smtClean="0">
                <a:latin typeface="Times New Roman" pitchFamily="18" charset="0"/>
                <a:cs typeface="Times New Roman" pitchFamily="18" charset="0"/>
              </a:rPr>
              <a:t> </a:t>
            </a:r>
            <a:r>
              <a:rPr lang="el-GR" dirty="0" smtClean="0">
                <a:latin typeface="Times New Roman" pitchFamily="18" charset="0"/>
                <a:cs typeface="Times New Roman" pitchFamily="18" charset="0"/>
              </a:rPr>
              <a:t>Ω</a:t>
            </a:r>
            <a:endParaRPr lang="en-US" dirty="0" smtClean="0">
              <a:latin typeface="Times New Roman" pitchFamily="18" charset="0"/>
              <a:cs typeface="Times New Roman" pitchFamily="18" charset="0"/>
            </a:endParaRPr>
          </a:p>
          <a:p>
            <a:pPr marL="514350" indent="-514350">
              <a:buFont typeface="Wingdings" pitchFamily="2" charset="2"/>
              <a:buChar char="Ø"/>
            </a:pPr>
            <a:r>
              <a:rPr lang="en-US" dirty="0" smtClean="0">
                <a:latin typeface="Times New Roman" pitchFamily="18" charset="0"/>
                <a:cs typeface="Times New Roman" pitchFamily="18" charset="0"/>
              </a:rPr>
              <a:t>In polar form, it is given by,</a:t>
            </a:r>
          </a:p>
          <a:p>
            <a:pPr marL="514350" indent="-514350">
              <a:buNone/>
            </a:pPr>
            <a:r>
              <a:rPr lang="en-US" dirty="0" smtClean="0">
                <a:latin typeface="Times New Roman" pitchFamily="18" charset="0"/>
                <a:cs typeface="Times New Roman" pitchFamily="18" charset="0"/>
              </a:rPr>
              <a:t>                       Z = X</a:t>
            </a:r>
            <a:r>
              <a:rPr lang="en-US" baseline="-25000" dirty="0" smtClean="0">
                <a:latin typeface="Times New Roman" pitchFamily="18" charset="0"/>
                <a:cs typeface="Times New Roman" pitchFamily="18" charset="0"/>
              </a:rPr>
              <a:t>L </a:t>
            </a:r>
            <a:r>
              <a:rPr lang="en-US" dirty="0" smtClean="0">
                <a:latin typeface="Times New Roman" pitchFamily="18" charset="0"/>
                <a:cs typeface="Times New Roman" pitchFamily="18" charset="0"/>
              </a:rPr>
              <a:t>∠ 90</a:t>
            </a:r>
            <a:r>
              <a:rPr lang="en-US" baseline="30000" dirty="0" smtClean="0">
                <a:latin typeface="Times New Roman" pitchFamily="18" charset="0"/>
                <a:cs typeface="Times New Roman" pitchFamily="18" charset="0"/>
              </a:rPr>
              <a:t>0 </a:t>
            </a:r>
            <a:r>
              <a:rPr lang="el-GR" dirty="0" smtClean="0">
                <a:latin typeface="Times New Roman" pitchFamily="18" charset="0"/>
                <a:cs typeface="Times New Roman" pitchFamily="18" charset="0"/>
              </a:rPr>
              <a:t>Ω</a:t>
            </a:r>
            <a:endParaRPr lang="en-US" baseline="30000" dirty="0" smtClean="0">
              <a:latin typeface="Times New Roman" pitchFamily="18" charset="0"/>
              <a:cs typeface="Times New Roman" pitchFamily="18" charset="0"/>
            </a:endParaRPr>
          </a:p>
          <a:p>
            <a:pPr marL="514350" indent="-514350">
              <a:buNone/>
            </a:pP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Purely Capacitive AC Circuit</a:t>
            </a:r>
            <a:endParaRPr lang="en-US" dirty="0"/>
          </a:p>
        </p:txBody>
      </p:sp>
      <p:sp>
        <p:nvSpPr>
          <p:cNvPr id="3" name="Content Placeholder 2"/>
          <p:cNvSpPr>
            <a:spLocks noGrp="1"/>
          </p:cNvSpPr>
          <p:nvPr>
            <p:ph idx="1"/>
          </p:nvPr>
        </p:nvSpPr>
        <p:spPr/>
        <p:txBody>
          <a:bodyPr/>
          <a:lstStyle/>
          <a:p>
            <a:r>
              <a:rPr lang="en-US" dirty="0" smtClean="0"/>
              <a:t>The fig. 1(a) shows the purely capacitive AC circuit.</a:t>
            </a:r>
          </a:p>
          <a:p>
            <a:r>
              <a:rPr lang="en-US" dirty="0" smtClean="0"/>
              <a:t>A pure capacitor has its leakage resistance equal to infinity.</a:t>
            </a:r>
            <a:endParaRPr lang="en-US" dirty="0"/>
          </a:p>
        </p:txBody>
      </p:sp>
      <p:pic>
        <p:nvPicPr>
          <p:cNvPr id="4" name="Picture 3" descr="pure cap.jpg"/>
          <p:cNvPicPr>
            <a:picLocks noChangeAspect="1"/>
          </p:cNvPicPr>
          <p:nvPr/>
        </p:nvPicPr>
        <p:blipFill>
          <a:blip r:embed="rId2" cstate="print"/>
          <a:stretch>
            <a:fillRect/>
          </a:stretch>
        </p:blipFill>
        <p:spPr>
          <a:xfrm>
            <a:off x="2214562" y="3733800"/>
            <a:ext cx="4714875" cy="2362200"/>
          </a:xfrm>
          <a:prstGeom prst="rect">
            <a:avLst/>
          </a:prstGeom>
        </p:spPr>
      </p:pic>
      <p:sp>
        <p:nvSpPr>
          <p:cNvPr id="5" name="TextBox 4"/>
          <p:cNvSpPr txBox="1"/>
          <p:nvPr/>
        </p:nvSpPr>
        <p:spPr>
          <a:xfrm>
            <a:off x="2438400" y="6172200"/>
            <a:ext cx="4114800" cy="369332"/>
          </a:xfrm>
          <a:prstGeom prst="rect">
            <a:avLst/>
          </a:prstGeom>
          <a:noFill/>
        </p:spPr>
        <p:txBody>
          <a:bodyPr wrap="square" rtlCol="0">
            <a:spAutoFit/>
          </a:bodyPr>
          <a:lstStyle/>
          <a:p>
            <a:pPr algn="ctr"/>
            <a:r>
              <a:rPr lang="en-US" b="1" dirty="0" smtClean="0">
                <a:latin typeface="Times New Roman" pitchFamily="18" charset="0"/>
                <a:cs typeface="Times New Roman" pitchFamily="18" charset="0"/>
              </a:rPr>
              <a:t>Fig. 1(a): A purely Capacitive Circuit</a:t>
            </a:r>
            <a:endParaRPr lang="en-US" b="1" dirty="0">
              <a:latin typeface="Times New Roman" pitchFamily="18" charset="0"/>
              <a:cs typeface="Times New Roman" pitchFamily="18"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Continued…. </a:t>
            </a:r>
            <a:endParaRPr lang="en-US" dirty="0"/>
          </a:p>
        </p:txBody>
      </p:sp>
      <p:sp>
        <p:nvSpPr>
          <p:cNvPr id="3" name="Content Placeholder 2"/>
          <p:cNvSpPr>
            <a:spLocks noGrp="1"/>
          </p:cNvSpPr>
          <p:nvPr>
            <p:ph idx="1"/>
          </p:nvPr>
        </p:nvSpPr>
        <p:spPr/>
        <p:txBody>
          <a:bodyPr/>
          <a:lstStyle/>
          <a:p>
            <a:r>
              <a:rPr lang="en-US" b="1" dirty="0" smtClean="0">
                <a:latin typeface="Times New Roman" pitchFamily="18" charset="0"/>
                <a:cs typeface="Times New Roman" pitchFamily="18" charset="0"/>
              </a:rPr>
              <a:t>Current and Voltage Waveforms and Phasor Diagram:</a:t>
            </a:r>
          </a:p>
          <a:p>
            <a:pPr>
              <a:buNone/>
            </a:pPr>
            <a:endParaRPr lang="en-US" dirty="0"/>
          </a:p>
        </p:txBody>
      </p:sp>
      <p:pic>
        <p:nvPicPr>
          <p:cNvPr id="4" name="Picture 3" descr="cap wf.gif"/>
          <p:cNvPicPr>
            <a:picLocks noChangeAspect="1"/>
          </p:cNvPicPr>
          <p:nvPr/>
        </p:nvPicPr>
        <p:blipFill>
          <a:blip r:embed="rId2" cstate="print"/>
          <a:stretch>
            <a:fillRect/>
          </a:stretch>
        </p:blipFill>
        <p:spPr>
          <a:xfrm>
            <a:off x="609600" y="2667000"/>
            <a:ext cx="8229600" cy="2895600"/>
          </a:xfrm>
          <a:prstGeom prst="rect">
            <a:avLst/>
          </a:prstGeom>
        </p:spPr>
      </p:pic>
      <p:sp>
        <p:nvSpPr>
          <p:cNvPr id="5" name="TextBox 4"/>
          <p:cNvSpPr txBox="1"/>
          <p:nvPr/>
        </p:nvSpPr>
        <p:spPr>
          <a:xfrm>
            <a:off x="762000" y="5943600"/>
            <a:ext cx="8610600" cy="646331"/>
          </a:xfrm>
          <a:prstGeom prst="rect">
            <a:avLst/>
          </a:prstGeom>
          <a:noFill/>
        </p:spPr>
        <p:txBody>
          <a:bodyPr wrap="square" rtlCol="0">
            <a:spAutoFit/>
          </a:bodyPr>
          <a:lstStyle/>
          <a:p>
            <a:pPr marL="6626225" indent="-6626225"/>
            <a:r>
              <a:rPr lang="en-US" b="1" dirty="0" smtClean="0">
                <a:latin typeface="Times New Roman" pitchFamily="18" charset="0"/>
                <a:cs typeface="Times New Roman" pitchFamily="18" charset="0"/>
              </a:rPr>
              <a:t>           Fig. 1(b): Current &amp; voltage waveform                             Fig. 1(c): Phasor                  Diagram                        </a:t>
            </a:r>
            <a:endParaRPr lang="en-US" b="1" dirty="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Conventional System</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92500" lnSpcReduction="20000"/>
          </a:bodyPr>
          <a:lstStyle/>
          <a:p>
            <a:r>
              <a:rPr lang="en-US" dirty="0" smtClean="0">
                <a:latin typeface="Times New Roman" pitchFamily="18" charset="0"/>
                <a:cs typeface="Times New Roman" pitchFamily="18" charset="0"/>
              </a:rPr>
              <a:t>Conventional generating systems are those which take non-renewable source of energy as the raw material. The conventional systems are classified as follows:</a:t>
            </a:r>
          </a:p>
          <a:p>
            <a:pPr marL="514350" indent="-514350">
              <a:buAutoNum type="arabicPeriod"/>
            </a:pPr>
            <a:r>
              <a:rPr lang="en-US" dirty="0" smtClean="0">
                <a:latin typeface="Times New Roman" pitchFamily="18" charset="0"/>
                <a:cs typeface="Times New Roman" pitchFamily="18" charset="0"/>
              </a:rPr>
              <a:t>Thermal system: </a:t>
            </a:r>
          </a:p>
          <a:p>
            <a:pPr marL="514350" indent="-514350">
              <a:buNone/>
            </a:pPr>
            <a:r>
              <a:rPr lang="en-US" dirty="0" smtClean="0">
                <a:latin typeface="Times New Roman" pitchFamily="18" charset="0"/>
                <a:cs typeface="Times New Roman" pitchFamily="18" charset="0"/>
              </a:rPr>
              <a:t>			Converting heat energy of fuels like coal, petrol etc. into electrical energy.</a:t>
            </a:r>
          </a:p>
          <a:p>
            <a:pPr marL="514350" indent="-514350">
              <a:buAutoNum type="arabicPeriod" startAt="2"/>
            </a:pPr>
            <a:r>
              <a:rPr lang="en-US" dirty="0" smtClean="0">
                <a:latin typeface="Times New Roman" pitchFamily="18" charset="0"/>
                <a:cs typeface="Times New Roman" pitchFamily="18" charset="0"/>
              </a:rPr>
              <a:t>Hydroelectric system: </a:t>
            </a:r>
          </a:p>
          <a:p>
            <a:pPr marL="514350" indent="-514350">
              <a:buNone/>
            </a:pPr>
            <a:r>
              <a:rPr lang="en-US" dirty="0" smtClean="0">
                <a:latin typeface="Times New Roman" pitchFamily="18" charset="0"/>
                <a:cs typeface="Times New Roman" pitchFamily="18" charset="0"/>
              </a:rPr>
              <a:t>			Converting potential energy of stored water into electrical energy. </a:t>
            </a:r>
            <a:endParaRPr lang="en-US" dirty="0">
              <a:latin typeface="Times New Roman" pitchFamily="18" charset="0"/>
              <a:cs typeface="Times New Roman" pitchFamily="18" charset="0"/>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Continued…. </a:t>
            </a:r>
            <a:endParaRPr lang="en-US" dirty="0"/>
          </a:p>
        </p:txBody>
      </p:sp>
      <p:sp>
        <p:nvSpPr>
          <p:cNvPr id="3" name="Content Placeholder 2"/>
          <p:cNvSpPr>
            <a:spLocks noGrp="1"/>
          </p:cNvSpPr>
          <p:nvPr>
            <p:ph idx="1"/>
          </p:nvPr>
        </p:nvSpPr>
        <p:spPr/>
        <p:txBody>
          <a:bodyPr>
            <a:normAutofit/>
          </a:bodyPr>
          <a:lstStyle/>
          <a:p>
            <a:r>
              <a:rPr lang="en-US" b="1" dirty="0" smtClean="0">
                <a:latin typeface="Times New Roman" pitchFamily="18" charset="0"/>
                <a:cs typeface="Times New Roman" pitchFamily="18" charset="0"/>
              </a:rPr>
              <a:t>Equations for current &amp; voltage:</a:t>
            </a:r>
          </a:p>
          <a:p>
            <a:pPr>
              <a:buFont typeface="Wingdings" pitchFamily="2" charset="2"/>
              <a:buChar char="Ø"/>
            </a:pPr>
            <a:r>
              <a:rPr lang="en-US" dirty="0" smtClean="0"/>
              <a:t> </a:t>
            </a:r>
            <a:r>
              <a:rPr lang="en-US" dirty="0" smtClean="0">
                <a:latin typeface="Times New Roman" pitchFamily="18" charset="0"/>
                <a:cs typeface="Times New Roman" pitchFamily="18" charset="0"/>
              </a:rPr>
              <a:t>Let instantaneous voltage can be given by,</a:t>
            </a:r>
          </a:p>
          <a:p>
            <a:pPr>
              <a:buNone/>
            </a:pPr>
            <a:r>
              <a:rPr lang="en-US" dirty="0" smtClean="0">
                <a:latin typeface="Times New Roman" pitchFamily="18" charset="0"/>
                <a:cs typeface="Times New Roman" pitchFamily="18" charset="0"/>
              </a:rPr>
              <a:t>                     v = V</a:t>
            </a:r>
            <a:r>
              <a:rPr lang="en-US" baseline="-25000" dirty="0" smtClean="0">
                <a:latin typeface="Times New Roman" pitchFamily="18" charset="0"/>
                <a:cs typeface="Times New Roman" pitchFamily="18" charset="0"/>
              </a:rPr>
              <a:t>m</a:t>
            </a:r>
            <a:r>
              <a:rPr lang="en-US" dirty="0" smtClean="0">
                <a:latin typeface="Times New Roman" pitchFamily="18" charset="0"/>
                <a:cs typeface="Times New Roman" pitchFamily="18" charset="0"/>
              </a:rPr>
              <a:t> sin (2</a:t>
            </a:r>
            <a:r>
              <a:rPr lang="el-GR" dirty="0" smtClean="0">
                <a:latin typeface="Times New Roman" pitchFamily="18" charset="0"/>
                <a:cs typeface="Times New Roman" pitchFamily="18" charset="0"/>
              </a:rPr>
              <a:t>π</a:t>
            </a:r>
            <a:r>
              <a:rPr lang="en-US" dirty="0" smtClean="0">
                <a:latin typeface="Times New Roman" pitchFamily="18" charset="0"/>
                <a:cs typeface="Times New Roman" pitchFamily="18" charset="0"/>
              </a:rPr>
              <a:t>ft)                 …..(1)</a:t>
            </a:r>
          </a:p>
          <a:p>
            <a:pPr>
              <a:buFont typeface="Wingdings" pitchFamily="2" charset="2"/>
              <a:buChar char="Ø"/>
            </a:pPr>
            <a:r>
              <a:rPr lang="en-US" dirty="0" smtClean="0">
                <a:latin typeface="Times New Roman" pitchFamily="18" charset="0"/>
                <a:cs typeface="Times New Roman" pitchFamily="18" charset="0"/>
              </a:rPr>
              <a:t> Then from fig. 1(b), instantaneous current is given by,</a:t>
            </a:r>
          </a:p>
          <a:p>
            <a:pPr>
              <a:buNone/>
            </a:pPr>
            <a:r>
              <a:rPr lang="en-US" dirty="0" smtClean="0">
                <a:latin typeface="Times New Roman" pitchFamily="18" charset="0"/>
                <a:cs typeface="Times New Roman" pitchFamily="18" charset="0"/>
              </a:rPr>
              <a:t>                      i = I</a:t>
            </a:r>
            <a:r>
              <a:rPr lang="en-US" baseline="-25000" dirty="0" smtClean="0">
                <a:latin typeface="Times New Roman" pitchFamily="18" charset="0"/>
                <a:cs typeface="Times New Roman" pitchFamily="18" charset="0"/>
              </a:rPr>
              <a:t>m </a:t>
            </a:r>
            <a:r>
              <a:rPr lang="en-US" dirty="0" smtClean="0">
                <a:latin typeface="Times New Roman" pitchFamily="18" charset="0"/>
                <a:cs typeface="Times New Roman" pitchFamily="18" charset="0"/>
              </a:rPr>
              <a:t>sin (2</a:t>
            </a:r>
            <a:r>
              <a:rPr lang="el-GR" dirty="0" smtClean="0">
                <a:latin typeface="Times New Roman" pitchFamily="18" charset="0"/>
                <a:cs typeface="Times New Roman" pitchFamily="18" charset="0"/>
              </a:rPr>
              <a:t>π</a:t>
            </a:r>
            <a:r>
              <a:rPr lang="en-US" dirty="0" smtClean="0">
                <a:latin typeface="Times New Roman" pitchFamily="18" charset="0"/>
                <a:cs typeface="Times New Roman" pitchFamily="18" charset="0"/>
              </a:rPr>
              <a:t>ft + </a:t>
            </a:r>
            <a:r>
              <a:rPr lang="el-GR" dirty="0" smtClean="0">
                <a:latin typeface="Times New Roman" pitchFamily="18" charset="0"/>
                <a:cs typeface="Times New Roman" pitchFamily="18" charset="0"/>
              </a:rPr>
              <a:t>π</a:t>
            </a:r>
            <a:r>
              <a:rPr lang="en-US" dirty="0" smtClean="0">
                <a:latin typeface="Times New Roman" pitchFamily="18" charset="0"/>
                <a:cs typeface="Times New Roman" pitchFamily="18" charset="0"/>
              </a:rPr>
              <a:t>/2)         ……(2)</a:t>
            </a:r>
          </a:p>
          <a:p>
            <a:pPr>
              <a:buNone/>
            </a:pPr>
            <a:r>
              <a:rPr lang="en-US" dirty="0" smtClean="0">
                <a:latin typeface="Times New Roman" pitchFamily="18" charset="0"/>
                <a:cs typeface="Times New Roman" pitchFamily="18" charset="0"/>
              </a:rPr>
              <a:t>where I</a:t>
            </a:r>
            <a:r>
              <a:rPr lang="en-US" baseline="-25000" dirty="0" smtClean="0">
                <a:latin typeface="Times New Roman" pitchFamily="18" charset="0"/>
                <a:cs typeface="Times New Roman" pitchFamily="18" charset="0"/>
              </a:rPr>
              <a:t>m </a:t>
            </a:r>
            <a:r>
              <a:rPr lang="en-US" dirty="0" smtClean="0">
                <a:latin typeface="Times New Roman" pitchFamily="18" charset="0"/>
                <a:cs typeface="Times New Roman" pitchFamily="18" charset="0"/>
              </a:rPr>
              <a:t>= V</a:t>
            </a:r>
            <a:r>
              <a:rPr lang="en-US" baseline="-25000" dirty="0" smtClean="0">
                <a:latin typeface="Times New Roman" pitchFamily="18" charset="0"/>
                <a:cs typeface="Times New Roman" pitchFamily="18" charset="0"/>
              </a:rPr>
              <a:t>m</a:t>
            </a:r>
            <a:r>
              <a:rPr lang="en-US" dirty="0" smtClean="0">
                <a:latin typeface="Times New Roman" pitchFamily="18" charset="0"/>
                <a:cs typeface="Times New Roman" pitchFamily="18" charset="0"/>
              </a:rPr>
              <a:t> , X</a:t>
            </a:r>
            <a:r>
              <a:rPr lang="en-US" baseline="-25000" dirty="0" smtClean="0">
                <a:latin typeface="Times New Roman" pitchFamily="18" charset="0"/>
                <a:cs typeface="Times New Roman" pitchFamily="18" charset="0"/>
              </a:rPr>
              <a:t>C </a:t>
            </a:r>
            <a:r>
              <a:rPr lang="en-US" dirty="0" smtClean="0">
                <a:latin typeface="Times New Roman" pitchFamily="18" charset="0"/>
                <a:cs typeface="Times New Roman" pitchFamily="18" charset="0"/>
              </a:rPr>
              <a:t>= reactance of capacitor.</a:t>
            </a:r>
            <a:endParaRPr lang="en-US" baseline="-25000" dirty="0" smtClean="0">
              <a:latin typeface="Times New Roman" pitchFamily="18" charset="0"/>
              <a:cs typeface="Times New Roman" pitchFamily="18" charset="0"/>
            </a:endParaRPr>
          </a:p>
          <a:p>
            <a:pPr>
              <a:buNone/>
            </a:pPr>
            <a:endParaRPr lang="en-US" dirty="0" smtClean="0"/>
          </a:p>
          <a:p>
            <a:pPr>
              <a:buNone/>
            </a:pPr>
            <a:endParaRPr lang="en-US" dirty="0" smtClean="0">
              <a:latin typeface="Times New Roman" pitchFamily="18" charset="0"/>
              <a:cs typeface="Times New Roman" pitchFamily="18" charset="0"/>
            </a:endParaRPr>
          </a:p>
          <a:p>
            <a:pPr>
              <a:buNone/>
            </a:pPr>
            <a:endParaRPr lang="en-US" dirty="0"/>
          </a:p>
        </p:txBody>
      </p:sp>
      <p:cxnSp>
        <p:nvCxnSpPr>
          <p:cNvPr id="5" name="Straight Connector 4"/>
          <p:cNvCxnSpPr/>
          <p:nvPr/>
        </p:nvCxnSpPr>
        <p:spPr>
          <a:xfrm>
            <a:off x="2362200" y="5562600"/>
            <a:ext cx="533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286000" y="5486400"/>
            <a:ext cx="685800" cy="584775"/>
          </a:xfrm>
          <a:prstGeom prst="rect">
            <a:avLst/>
          </a:prstGeom>
          <a:noFill/>
        </p:spPr>
        <p:txBody>
          <a:bodyPr wrap="square" rtlCol="0">
            <a:spAutoFit/>
          </a:bodyPr>
          <a:lstStyle/>
          <a:p>
            <a:r>
              <a:rPr lang="en-US" sz="3200" dirty="0" smtClean="0">
                <a:latin typeface="Times New Roman" pitchFamily="18" charset="0"/>
                <a:cs typeface="Times New Roman" pitchFamily="18" charset="0"/>
              </a:rPr>
              <a:t>X</a:t>
            </a:r>
            <a:r>
              <a:rPr lang="en-US" sz="3200" baseline="-25000" dirty="0" smtClean="0">
                <a:latin typeface="Times New Roman" pitchFamily="18" charset="0"/>
                <a:cs typeface="Times New Roman" pitchFamily="18" charset="0"/>
              </a:rPr>
              <a:t>C</a:t>
            </a:r>
            <a:endParaRPr lang="en-US" sz="3200"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Continued…. </a:t>
            </a:r>
            <a:endParaRPr lang="en-US" dirty="0"/>
          </a:p>
        </p:txBody>
      </p:sp>
      <p:sp>
        <p:nvSpPr>
          <p:cNvPr id="3" name="Content Placeholder 2"/>
          <p:cNvSpPr>
            <a:spLocks noGrp="1"/>
          </p:cNvSpPr>
          <p:nvPr>
            <p:ph idx="1"/>
          </p:nvPr>
        </p:nvSpPr>
        <p:spPr/>
        <p:txBody>
          <a:bodyPr/>
          <a:lstStyle/>
          <a:p>
            <a:pPr>
              <a:buFont typeface="Wingdings" pitchFamily="2" charset="2"/>
              <a:buChar char="Ø"/>
            </a:pPr>
            <a:r>
              <a:rPr lang="en-US" dirty="0" smtClean="0">
                <a:latin typeface="Times New Roman" pitchFamily="18" charset="0"/>
                <a:cs typeface="Times New Roman" pitchFamily="18" charset="0"/>
              </a:rPr>
              <a:t>From eq.(1) &amp; (2), we conclude that, </a:t>
            </a:r>
          </a:p>
          <a:p>
            <a:pPr marL="914400" lvl="1" indent="-514350">
              <a:buFont typeface="+mj-lt"/>
              <a:buAutoNum type="arabicPeriod"/>
            </a:pPr>
            <a:r>
              <a:rPr lang="en-US" sz="3200" dirty="0" smtClean="0">
                <a:latin typeface="Times New Roman" pitchFamily="18" charset="0"/>
                <a:cs typeface="Times New Roman" pitchFamily="18" charset="0"/>
              </a:rPr>
              <a:t>Current lags behind the applied voltage by 90</a:t>
            </a:r>
            <a:r>
              <a:rPr lang="en-US" sz="3200" baseline="30000" dirty="0" smtClean="0">
                <a:latin typeface="Times New Roman" pitchFamily="18" charset="0"/>
                <a:cs typeface="Times New Roman" pitchFamily="18" charset="0"/>
              </a:rPr>
              <a:t>0</a:t>
            </a:r>
            <a:r>
              <a:rPr lang="en-US" sz="3200" dirty="0" smtClean="0">
                <a:latin typeface="Times New Roman" pitchFamily="18" charset="0"/>
                <a:cs typeface="Times New Roman" pitchFamily="18" charset="0"/>
              </a:rPr>
              <a:t> or </a:t>
            </a:r>
            <a:r>
              <a:rPr lang="el-GR" sz="3200" dirty="0" smtClean="0">
                <a:latin typeface="Times New Roman" pitchFamily="18" charset="0"/>
                <a:cs typeface="Times New Roman" pitchFamily="18" charset="0"/>
              </a:rPr>
              <a:t>π</a:t>
            </a:r>
            <a:r>
              <a:rPr lang="en-US" sz="3200" dirty="0" smtClean="0">
                <a:latin typeface="Times New Roman" pitchFamily="18" charset="0"/>
                <a:cs typeface="Times New Roman" pitchFamily="18" charset="0"/>
              </a:rPr>
              <a:t>/2.</a:t>
            </a:r>
          </a:p>
          <a:p>
            <a:pPr marL="914400" lvl="1" indent="-514350">
              <a:buFont typeface="+mj-lt"/>
              <a:buAutoNum type="arabicPeriod"/>
            </a:pPr>
            <a:r>
              <a:rPr lang="en-US" sz="3200" dirty="0" smtClean="0">
                <a:latin typeface="Times New Roman" pitchFamily="18" charset="0"/>
                <a:cs typeface="Times New Roman" pitchFamily="18" charset="0"/>
              </a:rPr>
              <a:t>If we assume the current to be reference, the voltage across the inductance leads the current through it by 90</a:t>
            </a:r>
            <a:r>
              <a:rPr lang="en-US" sz="3200" baseline="30000" dirty="0" smtClean="0">
                <a:latin typeface="Times New Roman" pitchFamily="18" charset="0"/>
                <a:cs typeface="Times New Roman" pitchFamily="18" charset="0"/>
              </a:rPr>
              <a:t>0</a:t>
            </a:r>
            <a:r>
              <a:rPr lang="en-US" sz="3200" dirty="0" smtClean="0">
                <a:latin typeface="Times New Roman" pitchFamily="18" charset="0"/>
                <a:cs typeface="Times New Roman" pitchFamily="18" charset="0"/>
              </a:rPr>
              <a:t> or </a:t>
            </a:r>
            <a:r>
              <a:rPr lang="el-GR" sz="3200" dirty="0" smtClean="0">
                <a:latin typeface="Times New Roman" pitchFamily="18" charset="0"/>
                <a:cs typeface="Times New Roman" pitchFamily="18" charset="0"/>
              </a:rPr>
              <a:t>π</a:t>
            </a:r>
            <a:r>
              <a:rPr lang="en-US" sz="3200" dirty="0" smtClean="0">
                <a:latin typeface="Times New Roman" pitchFamily="18" charset="0"/>
                <a:cs typeface="Times New Roman" pitchFamily="18" charset="0"/>
              </a:rPr>
              <a:t>/2.</a:t>
            </a:r>
          </a:p>
          <a:p>
            <a:pPr>
              <a:buNone/>
            </a:pPr>
            <a:endParaRPr lang="en-US"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Continued…. </a:t>
            </a:r>
            <a:endParaRPr lang="en-US" dirty="0"/>
          </a:p>
        </p:txBody>
      </p:sp>
      <p:sp>
        <p:nvSpPr>
          <p:cNvPr id="3" name="Content Placeholder 2"/>
          <p:cNvSpPr>
            <a:spLocks noGrp="1"/>
          </p:cNvSpPr>
          <p:nvPr>
            <p:ph idx="1"/>
          </p:nvPr>
        </p:nvSpPr>
        <p:spPr/>
        <p:txBody>
          <a:bodyPr>
            <a:normAutofit lnSpcReduction="10000"/>
          </a:bodyPr>
          <a:lstStyle/>
          <a:p>
            <a:r>
              <a:rPr lang="en-US" b="1" dirty="0" smtClean="0">
                <a:latin typeface="Times New Roman" pitchFamily="18" charset="0"/>
                <a:cs typeface="Times New Roman" pitchFamily="18" charset="0"/>
              </a:rPr>
              <a:t>Power in Purely Capacitive Circuit:</a:t>
            </a:r>
          </a:p>
          <a:p>
            <a:pPr marL="514350" indent="-514350">
              <a:buFont typeface="+mj-lt"/>
              <a:buAutoNum type="arabicPeriod"/>
            </a:pPr>
            <a:r>
              <a:rPr lang="en-US" b="1" dirty="0" smtClean="0">
                <a:latin typeface="Times New Roman" pitchFamily="18" charset="0"/>
                <a:cs typeface="Times New Roman" pitchFamily="18" charset="0"/>
              </a:rPr>
              <a:t>Instantaneous power (P):</a:t>
            </a:r>
          </a:p>
          <a:p>
            <a:pPr marL="514350" indent="-514350">
              <a:buFont typeface="Wingdings" pitchFamily="2" charset="2"/>
              <a:buChar char="Ø"/>
            </a:pPr>
            <a:r>
              <a:rPr lang="en-US" dirty="0" smtClean="0">
                <a:latin typeface="Times New Roman" pitchFamily="18" charset="0"/>
                <a:cs typeface="Times New Roman" pitchFamily="18" charset="0"/>
              </a:rPr>
              <a:t>The instantaneous power is given by,</a:t>
            </a:r>
          </a:p>
          <a:p>
            <a:pPr marL="514350" indent="-514350">
              <a:buNone/>
            </a:pPr>
            <a:r>
              <a:rPr lang="en-US" dirty="0" smtClean="0">
                <a:latin typeface="Times New Roman" pitchFamily="18" charset="0"/>
                <a:cs typeface="Times New Roman" pitchFamily="18" charset="0"/>
              </a:rPr>
              <a:t>                      p = v x I</a:t>
            </a:r>
          </a:p>
          <a:p>
            <a:pPr marL="514350" indent="-514350">
              <a:buFont typeface="Wingdings" pitchFamily="2" charset="2"/>
              <a:buChar char="Ø"/>
            </a:pPr>
            <a:r>
              <a:rPr lang="en-US" dirty="0" smtClean="0">
                <a:latin typeface="Times New Roman" pitchFamily="18" charset="0"/>
                <a:cs typeface="Times New Roman" pitchFamily="18" charset="0"/>
              </a:rPr>
              <a:t>It can be proved that the instantaneous power in purely capacitive circuit is given by,</a:t>
            </a:r>
          </a:p>
          <a:p>
            <a:pPr marL="514350" indent="-514350">
              <a:buNone/>
            </a:pPr>
            <a:r>
              <a:rPr lang="en-US" dirty="0" smtClean="0">
                <a:latin typeface="Times New Roman" pitchFamily="18" charset="0"/>
                <a:cs typeface="Times New Roman" pitchFamily="18" charset="0"/>
              </a:rPr>
              <a:t>                   p = - Vm Im x sin (2</a:t>
            </a:r>
            <a:r>
              <a:rPr lang="el-GR" dirty="0" smtClean="0">
                <a:latin typeface="Times New Roman" pitchFamily="18" charset="0"/>
                <a:cs typeface="Times New Roman" pitchFamily="18" charset="0"/>
              </a:rPr>
              <a:t>ω</a:t>
            </a:r>
            <a:r>
              <a:rPr lang="en-US" dirty="0" smtClean="0">
                <a:latin typeface="Times New Roman" pitchFamily="18" charset="0"/>
                <a:cs typeface="Times New Roman" pitchFamily="18" charset="0"/>
              </a:rPr>
              <a:t>t)</a:t>
            </a:r>
          </a:p>
          <a:p>
            <a:pPr marL="514350" indent="-514350">
              <a:buNone/>
            </a:pPr>
            <a:r>
              <a:rPr lang="en-US" dirty="0" smtClean="0">
                <a:latin typeface="Times New Roman" pitchFamily="18" charset="0"/>
                <a:cs typeface="Times New Roman" pitchFamily="18" charset="0"/>
              </a:rPr>
              <a:t>      </a:t>
            </a:r>
          </a:p>
          <a:p>
            <a:pPr marL="514350" indent="-514350">
              <a:buNone/>
            </a:pPr>
            <a:endParaRPr lang="en-US" dirty="0"/>
          </a:p>
        </p:txBody>
      </p:sp>
      <p:cxnSp>
        <p:nvCxnSpPr>
          <p:cNvPr id="5" name="Straight Connector 4"/>
          <p:cNvCxnSpPr/>
          <p:nvPr/>
        </p:nvCxnSpPr>
        <p:spPr>
          <a:xfrm>
            <a:off x="3352800" y="5181600"/>
            <a:ext cx="1066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657600" y="5105400"/>
            <a:ext cx="457200" cy="584775"/>
          </a:xfrm>
          <a:prstGeom prst="rect">
            <a:avLst/>
          </a:prstGeom>
          <a:noFill/>
        </p:spPr>
        <p:txBody>
          <a:bodyPr wrap="square" rtlCol="0">
            <a:spAutoFit/>
          </a:bodyPr>
          <a:lstStyle/>
          <a:p>
            <a:r>
              <a:rPr lang="en-US" sz="3200" dirty="0" smtClean="0">
                <a:latin typeface="Times New Roman" pitchFamily="18" charset="0"/>
                <a:cs typeface="Times New Roman" pitchFamily="18" charset="0"/>
              </a:rPr>
              <a:t>2</a:t>
            </a:r>
            <a:endParaRPr lang="en-US" sz="3200" dirty="0">
              <a:latin typeface="Times New Roman" pitchFamily="18" charset="0"/>
              <a:cs typeface="Times New Roman" pitchFamily="18" charset="0"/>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Continued…. </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b="1" dirty="0" smtClean="0"/>
              <a:t>2</a:t>
            </a:r>
            <a:r>
              <a:rPr lang="en-US" b="1" dirty="0" smtClean="0">
                <a:latin typeface="Times New Roman" pitchFamily="18" charset="0"/>
                <a:cs typeface="Times New Roman" pitchFamily="18" charset="0"/>
              </a:rPr>
              <a:t>. Average power:</a:t>
            </a:r>
          </a:p>
          <a:p>
            <a:pPr>
              <a:buFont typeface="Wingdings" pitchFamily="2" charset="2"/>
              <a:buChar char="Ø"/>
            </a:pPr>
            <a:r>
              <a:rPr lang="en-US" dirty="0" smtClean="0">
                <a:latin typeface="Times New Roman" pitchFamily="18" charset="0"/>
                <a:cs typeface="Times New Roman" pitchFamily="18" charset="0"/>
              </a:rPr>
              <a:t>The average value of power supplied to and consumed by a pure capacitor connected in an AC circuit is zero.</a:t>
            </a:r>
          </a:p>
          <a:p>
            <a:pPr marL="514350" indent="-514350"/>
            <a:r>
              <a:rPr lang="en-US" b="1" dirty="0" smtClean="0">
                <a:latin typeface="Times New Roman" pitchFamily="18" charset="0"/>
                <a:cs typeface="Times New Roman" pitchFamily="18" charset="0"/>
              </a:rPr>
              <a:t>Impedance of a purely capacitive circuit:</a:t>
            </a:r>
          </a:p>
          <a:p>
            <a:pPr marL="514350" indent="-514350">
              <a:buFont typeface="Wingdings" pitchFamily="2" charset="2"/>
              <a:buChar char="Ø"/>
            </a:pPr>
            <a:r>
              <a:rPr lang="en-US" dirty="0" smtClean="0">
                <a:latin typeface="Times New Roman" pitchFamily="18" charset="0"/>
                <a:cs typeface="Times New Roman" pitchFamily="18" charset="0"/>
              </a:rPr>
              <a:t>When circuit is purely capacitive, the resistive part is zero i.e. R = 0.</a:t>
            </a:r>
          </a:p>
          <a:p>
            <a:pPr marL="514350" indent="-514350">
              <a:buNone/>
            </a:pPr>
            <a:r>
              <a:rPr lang="en-US" dirty="0" smtClean="0">
                <a:latin typeface="Times New Roman" pitchFamily="18" charset="0"/>
                <a:cs typeface="Times New Roman" pitchFamily="18" charset="0"/>
              </a:rPr>
              <a:t>                    ∴ Z = - j X</a:t>
            </a:r>
            <a:r>
              <a:rPr lang="en-US" baseline="-25000" dirty="0" smtClean="0">
                <a:latin typeface="Times New Roman" pitchFamily="18" charset="0"/>
                <a:cs typeface="Times New Roman" pitchFamily="18" charset="0"/>
              </a:rPr>
              <a:t>C</a:t>
            </a:r>
            <a:r>
              <a:rPr lang="en-US" dirty="0" smtClean="0">
                <a:latin typeface="Times New Roman" pitchFamily="18" charset="0"/>
                <a:cs typeface="Times New Roman" pitchFamily="18" charset="0"/>
              </a:rPr>
              <a:t> </a:t>
            </a:r>
            <a:r>
              <a:rPr lang="el-GR" dirty="0" smtClean="0">
                <a:latin typeface="Times New Roman" pitchFamily="18" charset="0"/>
                <a:cs typeface="Times New Roman" pitchFamily="18" charset="0"/>
              </a:rPr>
              <a:t>Ω</a:t>
            </a:r>
            <a:endParaRPr lang="en-US" dirty="0" smtClean="0">
              <a:latin typeface="Times New Roman" pitchFamily="18" charset="0"/>
              <a:cs typeface="Times New Roman" pitchFamily="18" charset="0"/>
            </a:endParaRPr>
          </a:p>
          <a:p>
            <a:pPr marL="514350" indent="-514350">
              <a:buFont typeface="Wingdings" pitchFamily="2" charset="2"/>
              <a:buChar char="Ø"/>
            </a:pPr>
            <a:r>
              <a:rPr lang="en-US" dirty="0" smtClean="0">
                <a:latin typeface="Times New Roman" pitchFamily="18" charset="0"/>
                <a:cs typeface="Times New Roman" pitchFamily="18" charset="0"/>
              </a:rPr>
              <a:t>In polar form, it is given by,</a:t>
            </a:r>
          </a:p>
          <a:p>
            <a:pPr marL="514350" indent="-514350">
              <a:buNone/>
            </a:pPr>
            <a:r>
              <a:rPr lang="en-US" dirty="0" smtClean="0">
                <a:latin typeface="Times New Roman" pitchFamily="18" charset="0"/>
                <a:cs typeface="Times New Roman" pitchFamily="18" charset="0"/>
              </a:rPr>
              <a:t>                       Z = X</a:t>
            </a:r>
            <a:r>
              <a:rPr lang="en-US" baseline="-25000" dirty="0" smtClean="0">
                <a:latin typeface="Times New Roman" pitchFamily="18" charset="0"/>
                <a:cs typeface="Times New Roman" pitchFamily="18" charset="0"/>
              </a:rPr>
              <a:t>L </a:t>
            </a:r>
            <a:r>
              <a:rPr lang="en-US" dirty="0" smtClean="0">
                <a:latin typeface="Times New Roman" pitchFamily="18" charset="0"/>
                <a:cs typeface="Times New Roman" pitchFamily="18" charset="0"/>
              </a:rPr>
              <a:t>∠ -90</a:t>
            </a:r>
            <a:r>
              <a:rPr lang="en-US" baseline="30000" dirty="0" smtClean="0">
                <a:latin typeface="Times New Roman" pitchFamily="18" charset="0"/>
                <a:cs typeface="Times New Roman" pitchFamily="18" charset="0"/>
              </a:rPr>
              <a:t>0 </a:t>
            </a:r>
            <a:r>
              <a:rPr lang="el-GR" dirty="0" smtClean="0">
                <a:latin typeface="Times New Roman" pitchFamily="18" charset="0"/>
                <a:cs typeface="Times New Roman" pitchFamily="18" charset="0"/>
              </a:rPr>
              <a:t>Ω</a:t>
            </a:r>
            <a:endParaRPr lang="en-US" baseline="30000"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b="1" dirty="0" smtClean="0">
              <a:latin typeface="Times New Roman" pitchFamily="18" charset="0"/>
              <a:cs typeface="Times New Roman" pitchFamily="18" charset="0"/>
            </a:endParaRPr>
          </a:p>
          <a:p>
            <a:endParaRPr lang="en-US"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00200" y="2209800"/>
            <a:ext cx="6324600" cy="1446550"/>
          </a:xfrm>
          <a:prstGeom prst="rect">
            <a:avLst/>
          </a:prstGeom>
          <a:noFill/>
        </p:spPr>
        <p:txBody>
          <a:bodyPr wrap="square" rtlCol="0">
            <a:spAutoFit/>
          </a:bodyPr>
          <a:lstStyle/>
          <a:p>
            <a:pPr algn="ctr"/>
            <a:r>
              <a:rPr lang="en-US" sz="4400" b="1" dirty="0" smtClean="0">
                <a:latin typeface="Times New Roman" pitchFamily="18" charset="0"/>
                <a:cs typeface="Times New Roman" pitchFamily="18" charset="0"/>
              </a:rPr>
              <a:t>AC Circuits with Series Elements</a:t>
            </a:r>
            <a:endParaRPr lang="en-US" sz="4400"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Times New Roman" pitchFamily="18" charset="0"/>
                <a:cs typeface="Times New Roman" pitchFamily="18" charset="0"/>
              </a:rPr>
              <a:t>The Series R-L Circuit</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85000" lnSpcReduction="10000"/>
          </a:bodyPr>
          <a:lstStyle/>
          <a:p>
            <a:pPr marL="514350" indent="-514350"/>
            <a:r>
              <a:rPr lang="en-US" dirty="0" smtClean="0">
                <a:latin typeface="Times New Roman" pitchFamily="18" charset="0"/>
                <a:cs typeface="Times New Roman" pitchFamily="18" charset="0"/>
              </a:rPr>
              <a:t>Fig. 1 shows the series R-L circuit. AC voltage source of instantaneous voltage  v = V</a:t>
            </a:r>
            <a:r>
              <a:rPr lang="en-US" baseline="-25000" dirty="0" smtClean="0">
                <a:latin typeface="Times New Roman" pitchFamily="18" charset="0"/>
                <a:cs typeface="Times New Roman" pitchFamily="18" charset="0"/>
              </a:rPr>
              <a:t>m</a:t>
            </a:r>
            <a:r>
              <a:rPr lang="en-US" dirty="0" smtClean="0">
                <a:latin typeface="Times New Roman" pitchFamily="18" charset="0"/>
                <a:cs typeface="Times New Roman" pitchFamily="18" charset="0"/>
              </a:rPr>
              <a:t> sin(</a:t>
            </a:r>
            <a:r>
              <a:rPr lang="el-GR" dirty="0" smtClean="0">
                <a:latin typeface="Times New Roman" pitchFamily="18" charset="0"/>
                <a:cs typeface="Times New Roman" pitchFamily="18" charset="0"/>
              </a:rPr>
              <a:t>ω</a:t>
            </a:r>
            <a:r>
              <a:rPr lang="en-US" dirty="0" smtClean="0">
                <a:latin typeface="Times New Roman" pitchFamily="18" charset="0"/>
                <a:cs typeface="Times New Roman" pitchFamily="18" charset="0"/>
              </a:rPr>
              <a:t>t) is connected across the series combination of L and R.</a:t>
            </a:r>
          </a:p>
          <a:p>
            <a:pPr marL="514350" indent="-514350"/>
            <a:r>
              <a:rPr lang="en-US" dirty="0" smtClean="0">
                <a:latin typeface="Times New Roman" pitchFamily="18" charset="0"/>
                <a:cs typeface="Times New Roman" pitchFamily="18" charset="0"/>
              </a:rPr>
              <a:t>Assume that the current flowing through L and R is I amperes, where I is the rms value of the instantaneous current i.</a:t>
            </a:r>
          </a:p>
          <a:p>
            <a:pPr marL="514350" indent="-514350"/>
            <a:r>
              <a:rPr lang="en-US" dirty="0" smtClean="0">
                <a:latin typeface="Times New Roman" pitchFamily="18" charset="0"/>
                <a:cs typeface="Times New Roman" pitchFamily="18" charset="0"/>
              </a:rPr>
              <a:t>Due to this current, the voltage drop across L and R are given by:</a:t>
            </a:r>
          </a:p>
          <a:p>
            <a:pPr marL="514350" indent="-514350">
              <a:buNone/>
            </a:pPr>
            <a:r>
              <a:rPr lang="en-US" dirty="0" smtClean="0">
                <a:latin typeface="Times New Roman" pitchFamily="18" charset="0"/>
                <a:cs typeface="Times New Roman" pitchFamily="18" charset="0"/>
              </a:rPr>
              <a:t>   voltage drop across R, V</a:t>
            </a:r>
            <a:r>
              <a:rPr lang="en-US" baseline="-25000" dirty="0" smtClean="0">
                <a:latin typeface="Times New Roman" pitchFamily="18" charset="0"/>
                <a:cs typeface="Times New Roman" pitchFamily="18" charset="0"/>
              </a:rPr>
              <a:t>R</a:t>
            </a:r>
            <a:r>
              <a:rPr lang="en-US" dirty="0" smtClean="0">
                <a:latin typeface="Times New Roman" pitchFamily="18" charset="0"/>
                <a:cs typeface="Times New Roman" pitchFamily="18" charset="0"/>
              </a:rPr>
              <a:t> = I. R (V</a:t>
            </a:r>
            <a:r>
              <a:rPr lang="en-US" baseline="-25000" dirty="0" smtClean="0">
                <a:latin typeface="Times New Roman" pitchFamily="18" charset="0"/>
                <a:cs typeface="Times New Roman" pitchFamily="18" charset="0"/>
              </a:rPr>
              <a:t>R</a:t>
            </a:r>
            <a:r>
              <a:rPr lang="en-US" dirty="0" smtClean="0">
                <a:latin typeface="Times New Roman" pitchFamily="18" charset="0"/>
                <a:cs typeface="Times New Roman" pitchFamily="18" charset="0"/>
              </a:rPr>
              <a:t> is in phase with I)</a:t>
            </a:r>
          </a:p>
          <a:p>
            <a:pPr marL="514350" indent="-514350">
              <a:buNone/>
            </a:pPr>
            <a:r>
              <a:rPr lang="en-US" dirty="0" smtClean="0">
                <a:latin typeface="Times New Roman" pitchFamily="18" charset="0"/>
                <a:cs typeface="Times New Roman" pitchFamily="18" charset="0"/>
              </a:rPr>
              <a:t>   voltage drop across L, V</a:t>
            </a:r>
            <a:r>
              <a:rPr lang="en-US" baseline="-25000" dirty="0" smtClean="0">
                <a:latin typeface="Times New Roman" pitchFamily="18" charset="0"/>
                <a:cs typeface="Times New Roman" pitchFamily="18" charset="0"/>
              </a:rPr>
              <a:t>L</a:t>
            </a:r>
            <a:r>
              <a:rPr lang="en-US" dirty="0" smtClean="0">
                <a:latin typeface="Times New Roman" pitchFamily="18" charset="0"/>
                <a:cs typeface="Times New Roman" pitchFamily="18" charset="0"/>
              </a:rPr>
              <a:t> = I. X</a:t>
            </a:r>
            <a:r>
              <a:rPr lang="en-US" baseline="-25000" dirty="0" smtClean="0">
                <a:latin typeface="Times New Roman" pitchFamily="18" charset="0"/>
                <a:cs typeface="Times New Roman" pitchFamily="18" charset="0"/>
              </a:rPr>
              <a:t>L</a:t>
            </a:r>
            <a:r>
              <a:rPr lang="en-US" dirty="0" smtClean="0">
                <a:latin typeface="Times New Roman" pitchFamily="18" charset="0"/>
                <a:cs typeface="Times New Roman" pitchFamily="18" charset="0"/>
              </a:rPr>
              <a:t> (V</a:t>
            </a:r>
            <a:r>
              <a:rPr lang="en-US" baseline="-25000" dirty="0" smtClean="0">
                <a:latin typeface="Times New Roman" pitchFamily="18" charset="0"/>
                <a:cs typeface="Times New Roman" pitchFamily="18" charset="0"/>
              </a:rPr>
              <a:t>L</a:t>
            </a:r>
            <a:r>
              <a:rPr lang="en-US" dirty="0" smtClean="0">
                <a:latin typeface="Times New Roman" pitchFamily="18" charset="0"/>
                <a:cs typeface="Times New Roman" pitchFamily="18" charset="0"/>
              </a:rPr>
              <a:t> leads I by 90</a:t>
            </a:r>
            <a:r>
              <a:rPr lang="en-US" baseline="30000" dirty="0" smtClean="0">
                <a:latin typeface="Times New Roman" pitchFamily="18" charset="0"/>
                <a:cs typeface="Times New Roman" pitchFamily="18" charset="0"/>
              </a:rPr>
              <a:t>0</a:t>
            </a:r>
            <a:r>
              <a:rPr lang="en-US" dirty="0" smtClean="0">
                <a:latin typeface="Times New Roman" pitchFamily="18" charset="0"/>
                <a:cs typeface="Times New Roman" pitchFamily="18" charset="0"/>
              </a:rPr>
              <a:t>)</a:t>
            </a:r>
          </a:p>
          <a:p>
            <a:pPr marL="514350" indent="-514350">
              <a:buFont typeface="+mj-lt"/>
              <a:buAutoNum type="arabicPeriod"/>
            </a:pPr>
            <a:endParaRPr lang="en-US" dirty="0" smtClean="0">
              <a:latin typeface="Times New Roman" pitchFamily="18" charset="0"/>
              <a:cs typeface="Times New Roman" pitchFamily="18" charset="0"/>
            </a:endParaRPr>
          </a:p>
          <a:p>
            <a:pPr marL="514350" indent="-514350">
              <a:buFont typeface="+mj-lt"/>
              <a:buAutoNum type="arabicPeriod"/>
            </a:pPr>
            <a:endParaRPr lang="en-US" dirty="0" smtClean="0"/>
          </a:p>
          <a:p>
            <a:pPr marL="514350" indent="-514350">
              <a:buFont typeface="+mj-lt"/>
              <a:buAutoNum type="arabicPeriod"/>
            </a:pPr>
            <a:endParaRPr lang="en-US"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Continued…. </a:t>
            </a:r>
            <a:endParaRPr lang="en-US" dirty="0"/>
          </a:p>
        </p:txBody>
      </p:sp>
      <p:pic>
        <p:nvPicPr>
          <p:cNvPr id="4" name="Content Placeholder 3" descr="rl series.gif"/>
          <p:cNvPicPr>
            <a:picLocks noGrp="1" noChangeAspect="1"/>
          </p:cNvPicPr>
          <p:nvPr>
            <p:ph idx="1"/>
          </p:nvPr>
        </p:nvPicPr>
        <p:blipFill>
          <a:blip r:embed="rId2" cstate="print"/>
          <a:stretch>
            <a:fillRect/>
          </a:stretch>
        </p:blipFill>
        <p:spPr>
          <a:xfrm>
            <a:off x="609600" y="1905000"/>
            <a:ext cx="3810000" cy="2667000"/>
          </a:xfrm>
          <a:prstGeom prst="rect">
            <a:avLst/>
          </a:prstGeom>
        </p:spPr>
      </p:pic>
      <p:pic>
        <p:nvPicPr>
          <p:cNvPr id="5" name="Picture 4" descr="ph of res.gif"/>
          <p:cNvPicPr>
            <a:picLocks noChangeAspect="1"/>
          </p:cNvPicPr>
          <p:nvPr/>
        </p:nvPicPr>
        <p:blipFill>
          <a:blip r:embed="rId3" cstate="print"/>
          <a:stretch>
            <a:fillRect/>
          </a:stretch>
        </p:blipFill>
        <p:spPr>
          <a:xfrm>
            <a:off x="4724400" y="2438400"/>
            <a:ext cx="2895600" cy="1133475"/>
          </a:xfrm>
          <a:prstGeom prst="rect">
            <a:avLst/>
          </a:prstGeom>
        </p:spPr>
      </p:pic>
      <p:pic>
        <p:nvPicPr>
          <p:cNvPr id="6" name="Picture 5" descr="ph of ind.gif"/>
          <p:cNvPicPr>
            <a:picLocks noChangeAspect="1"/>
          </p:cNvPicPr>
          <p:nvPr/>
        </p:nvPicPr>
        <p:blipFill>
          <a:blip r:embed="rId4" cstate="print"/>
          <a:stretch>
            <a:fillRect/>
          </a:stretch>
        </p:blipFill>
        <p:spPr>
          <a:xfrm>
            <a:off x="4724400" y="3962400"/>
            <a:ext cx="2667000" cy="1905000"/>
          </a:xfrm>
          <a:prstGeom prst="rect">
            <a:avLst/>
          </a:prstGeom>
        </p:spPr>
      </p:pic>
      <p:sp>
        <p:nvSpPr>
          <p:cNvPr id="7" name="TextBox 6"/>
          <p:cNvSpPr txBox="1"/>
          <p:nvPr/>
        </p:nvSpPr>
        <p:spPr>
          <a:xfrm>
            <a:off x="5791200" y="1828800"/>
            <a:ext cx="2209800" cy="646331"/>
          </a:xfrm>
          <a:prstGeom prst="rect">
            <a:avLst/>
          </a:prstGeom>
          <a:noFill/>
        </p:spPr>
        <p:txBody>
          <a:bodyPr wrap="square" rtlCol="0">
            <a:spAutoFit/>
          </a:bodyPr>
          <a:lstStyle/>
          <a:p>
            <a:r>
              <a:rPr lang="en-US" dirty="0" smtClean="0"/>
              <a:t>Voltage and current are in phase</a:t>
            </a:r>
            <a:endParaRPr lang="en-US" dirty="0"/>
          </a:p>
        </p:txBody>
      </p:sp>
      <p:sp>
        <p:nvSpPr>
          <p:cNvPr id="8" name="TextBox 7"/>
          <p:cNvSpPr txBox="1"/>
          <p:nvPr/>
        </p:nvSpPr>
        <p:spPr>
          <a:xfrm>
            <a:off x="6781800" y="3962400"/>
            <a:ext cx="2057400" cy="646331"/>
          </a:xfrm>
          <a:prstGeom prst="rect">
            <a:avLst/>
          </a:prstGeom>
          <a:noFill/>
        </p:spPr>
        <p:txBody>
          <a:bodyPr wrap="square" rtlCol="0">
            <a:spAutoFit/>
          </a:bodyPr>
          <a:lstStyle/>
          <a:p>
            <a:r>
              <a:rPr lang="en-US" dirty="0" smtClean="0"/>
              <a:t>Voltage across L leads current by 90</a:t>
            </a:r>
            <a:r>
              <a:rPr lang="en-US" baseline="30000" dirty="0" smtClean="0"/>
              <a:t>0</a:t>
            </a:r>
            <a:endParaRPr lang="en-US" baseline="30000" dirty="0"/>
          </a:p>
        </p:txBody>
      </p:sp>
      <p:sp>
        <p:nvSpPr>
          <p:cNvPr id="10" name="TextBox 9"/>
          <p:cNvSpPr txBox="1"/>
          <p:nvPr/>
        </p:nvSpPr>
        <p:spPr>
          <a:xfrm>
            <a:off x="1752600" y="6019800"/>
            <a:ext cx="4648200" cy="381000"/>
          </a:xfrm>
          <a:prstGeom prst="rect">
            <a:avLst/>
          </a:prstGeom>
          <a:noFill/>
        </p:spPr>
        <p:txBody>
          <a:bodyPr wrap="square" rtlCol="0">
            <a:spAutoFit/>
          </a:bodyPr>
          <a:lstStyle/>
          <a:p>
            <a:pPr algn="ctr"/>
            <a:r>
              <a:rPr lang="en-US" b="1" dirty="0" smtClean="0">
                <a:latin typeface="Times New Roman" pitchFamily="18" charset="0"/>
                <a:cs typeface="Times New Roman" pitchFamily="18" charset="0"/>
              </a:rPr>
              <a:t>  Fig. 1: R-L series circuit</a:t>
            </a:r>
            <a:endParaRPr lang="en-US" b="1" dirty="0">
              <a:latin typeface="Times New Roman" pitchFamily="18" charset="0"/>
              <a:cs typeface="Times New Roman" pitchFamily="18" charset="0"/>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Continued…. </a:t>
            </a:r>
            <a:endParaRPr lang="en-US" dirty="0"/>
          </a:p>
        </p:txBody>
      </p:sp>
      <p:sp>
        <p:nvSpPr>
          <p:cNvPr id="3" name="Content Placeholder 2"/>
          <p:cNvSpPr>
            <a:spLocks noGrp="1"/>
          </p:cNvSpPr>
          <p:nvPr>
            <p:ph idx="1"/>
          </p:nvPr>
        </p:nvSpPr>
        <p:spPr/>
        <p:txBody>
          <a:bodyPr>
            <a:normAutofit fontScale="92500"/>
          </a:bodyPr>
          <a:lstStyle/>
          <a:p>
            <a:r>
              <a:rPr lang="en-US" b="1" dirty="0" smtClean="0">
                <a:latin typeface="Times New Roman" pitchFamily="18" charset="0"/>
                <a:cs typeface="Times New Roman" pitchFamily="18" charset="0"/>
              </a:rPr>
              <a:t>Phasor Diagram:</a:t>
            </a:r>
          </a:p>
          <a:p>
            <a:pPr>
              <a:buFont typeface="Wingdings" pitchFamily="2" charset="2"/>
              <a:buChar char="Ø"/>
            </a:pPr>
            <a:r>
              <a:rPr lang="en-US" dirty="0" smtClean="0">
                <a:latin typeface="Times New Roman" pitchFamily="18" charset="0"/>
                <a:cs typeface="Times New Roman" pitchFamily="18" charset="0"/>
              </a:rPr>
              <a:t>The applied voltage v is equal to the phasor addition of V</a:t>
            </a:r>
            <a:r>
              <a:rPr lang="en-US" baseline="-25000" dirty="0" smtClean="0">
                <a:latin typeface="Times New Roman" pitchFamily="18" charset="0"/>
                <a:cs typeface="Times New Roman" pitchFamily="18" charset="0"/>
              </a:rPr>
              <a:t>R </a:t>
            </a:r>
            <a:r>
              <a:rPr lang="en-US" dirty="0" smtClean="0">
                <a:latin typeface="Times New Roman" pitchFamily="18" charset="0"/>
                <a:cs typeface="Times New Roman" pitchFamily="18" charset="0"/>
              </a:rPr>
              <a:t>and V</a:t>
            </a:r>
            <a:r>
              <a:rPr lang="en-US" baseline="-25000" dirty="0" smtClean="0">
                <a:latin typeface="Times New Roman" pitchFamily="18" charset="0"/>
                <a:cs typeface="Times New Roman" pitchFamily="18" charset="0"/>
              </a:rPr>
              <a:t>L</a:t>
            </a:r>
            <a:r>
              <a:rPr lang="en-US" dirty="0" smtClean="0">
                <a:latin typeface="Times New Roman" pitchFamily="18" charset="0"/>
                <a:cs typeface="Times New Roman" pitchFamily="18" charset="0"/>
              </a:rPr>
              <a:t>.</a:t>
            </a:r>
          </a:p>
          <a:p>
            <a:pPr>
              <a:buNone/>
            </a:pPr>
            <a:r>
              <a:rPr lang="en-US" dirty="0" smtClean="0">
                <a:latin typeface="Times New Roman" pitchFamily="18" charset="0"/>
                <a:cs typeface="Times New Roman" pitchFamily="18" charset="0"/>
              </a:rPr>
              <a:t>          V = V</a:t>
            </a:r>
            <a:r>
              <a:rPr lang="en-US" baseline="-25000" dirty="0" smtClean="0">
                <a:latin typeface="Times New Roman" pitchFamily="18" charset="0"/>
                <a:cs typeface="Times New Roman" pitchFamily="18" charset="0"/>
              </a:rPr>
              <a:t>R </a:t>
            </a:r>
            <a:r>
              <a:rPr lang="en-US" dirty="0" smtClean="0">
                <a:latin typeface="Times New Roman" pitchFamily="18" charset="0"/>
                <a:cs typeface="Times New Roman" pitchFamily="18" charset="0"/>
              </a:rPr>
              <a:t>+ V</a:t>
            </a:r>
            <a:r>
              <a:rPr lang="en-US" baseline="-25000" dirty="0" smtClean="0">
                <a:latin typeface="Times New Roman" pitchFamily="18" charset="0"/>
                <a:cs typeface="Times New Roman" pitchFamily="18" charset="0"/>
              </a:rPr>
              <a:t>L   </a:t>
            </a:r>
            <a:r>
              <a:rPr lang="en-US" dirty="0" smtClean="0">
                <a:latin typeface="Times New Roman" pitchFamily="18" charset="0"/>
                <a:cs typeface="Times New Roman" pitchFamily="18" charset="0"/>
              </a:rPr>
              <a:t>…..(phasor addition)     …(1)</a:t>
            </a:r>
          </a:p>
          <a:p>
            <a:pPr>
              <a:buNone/>
            </a:pPr>
            <a:r>
              <a:rPr lang="en-US" dirty="0" smtClean="0">
                <a:latin typeface="Times New Roman" pitchFamily="18" charset="0"/>
                <a:cs typeface="Times New Roman" pitchFamily="18" charset="0"/>
              </a:rPr>
              <a:t>Substituting, V</a:t>
            </a:r>
            <a:r>
              <a:rPr lang="en-US" baseline="-25000" dirty="0" smtClean="0">
                <a:latin typeface="Times New Roman" pitchFamily="18" charset="0"/>
                <a:cs typeface="Times New Roman" pitchFamily="18" charset="0"/>
              </a:rPr>
              <a:t>R </a:t>
            </a:r>
            <a:r>
              <a:rPr lang="en-US" dirty="0" smtClean="0">
                <a:latin typeface="Times New Roman" pitchFamily="18" charset="0"/>
                <a:cs typeface="Times New Roman" pitchFamily="18" charset="0"/>
              </a:rPr>
              <a:t>= IR and V</a:t>
            </a:r>
            <a:r>
              <a:rPr lang="en-US" baseline="-25000" dirty="0" smtClean="0">
                <a:latin typeface="Times New Roman" pitchFamily="18" charset="0"/>
                <a:cs typeface="Times New Roman" pitchFamily="18" charset="0"/>
              </a:rPr>
              <a:t>L</a:t>
            </a:r>
            <a:r>
              <a:rPr lang="en-US" dirty="0" smtClean="0">
                <a:latin typeface="Times New Roman" pitchFamily="18" charset="0"/>
                <a:cs typeface="Times New Roman" pitchFamily="18" charset="0"/>
              </a:rPr>
              <a:t> = IX</a:t>
            </a:r>
            <a:r>
              <a:rPr lang="en-US" baseline="-25000" dirty="0" smtClean="0">
                <a:latin typeface="Times New Roman" pitchFamily="18" charset="0"/>
                <a:cs typeface="Times New Roman" pitchFamily="18" charset="0"/>
              </a:rPr>
              <a:t>L   </a:t>
            </a:r>
            <a:r>
              <a:rPr lang="en-US" dirty="0" smtClean="0">
                <a:latin typeface="Times New Roman" pitchFamily="18" charset="0"/>
                <a:cs typeface="Times New Roman" pitchFamily="18" charset="0"/>
              </a:rPr>
              <a:t> we get,</a:t>
            </a:r>
          </a:p>
          <a:p>
            <a:pPr>
              <a:buNone/>
            </a:pPr>
            <a:r>
              <a:rPr lang="en-US" baseline="-25000"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V = IR + IX</a:t>
            </a:r>
            <a:r>
              <a:rPr lang="en-US" baseline="-25000" dirty="0" smtClean="0">
                <a:latin typeface="Times New Roman" pitchFamily="18" charset="0"/>
                <a:cs typeface="Times New Roman" pitchFamily="18" charset="0"/>
              </a:rPr>
              <a:t>L   </a:t>
            </a:r>
            <a:r>
              <a:rPr lang="en-US" dirty="0" smtClean="0">
                <a:latin typeface="Times New Roman" pitchFamily="18" charset="0"/>
                <a:cs typeface="Times New Roman" pitchFamily="18" charset="0"/>
              </a:rPr>
              <a:t>                                     …..(2)</a:t>
            </a:r>
            <a:endParaRPr lang="en-US" baseline="-25000" dirty="0" smtClean="0">
              <a:latin typeface="Times New Roman" pitchFamily="18" charset="0"/>
              <a:cs typeface="Times New Roman" pitchFamily="18" charset="0"/>
            </a:endParaRPr>
          </a:p>
          <a:p>
            <a:pPr>
              <a:buFont typeface="Wingdings" pitchFamily="2" charset="2"/>
              <a:buChar char="Ø"/>
            </a:pPr>
            <a:r>
              <a:rPr lang="en-US" dirty="0" smtClean="0">
                <a:latin typeface="Times New Roman" pitchFamily="18" charset="0"/>
                <a:cs typeface="Times New Roman" pitchFamily="18" charset="0"/>
              </a:rPr>
              <a:t>This addition and voltage triangle is shown in fig. (2).</a:t>
            </a:r>
          </a:p>
        </p:txBody>
      </p:sp>
      <p:cxnSp>
        <p:nvCxnSpPr>
          <p:cNvPr id="5" name="Straight Connector 4"/>
          <p:cNvCxnSpPr/>
          <p:nvPr/>
        </p:nvCxnSpPr>
        <p:spPr>
          <a:xfrm>
            <a:off x="1447800" y="3200400"/>
            <a:ext cx="304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133600" y="3200400"/>
            <a:ext cx="304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971800" y="3200400"/>
            <a:ext cx="304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514600" y="3810000"/>
            <a:ext cx="304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419600" y="3733800"/>
            <a:ext cx="304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371600" y="4267200"/>
            <a:ext cx="304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057400" y="4267200"/>
            <a:ext cx="304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819400" y="4267200"/>
            <a:ext cx="304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Continued…. </a:t>
            </a:r>
            <a:endParaRPr lang="en-US" dirty="0"/>
          </a:p>
        </p:txBody>
      </p:sp>
      <p:pic>
        <p:nvPicPr>
          <p:cNvPr id="4" name="Content Placeholder 3" descr="pd of rl.jpg"/>
          <p:cNvPicPr>
            <a:picLocks noGrp="1" noChangeAspect="1"/>
          </p:cNvPicPr>
          <p:nvPr>
            <p:ph idx="1"/>
          </p:nvPr>
        </p:nvPicPr>
        <p:blipFill>
          <a:blip r:embed="rId2" cstate="print"/>
          <a:stretch>
            <a:fillRect/>
          </a:stretch>
        </p:blipFill>
        <p:spPr>
          <a:xfrm>
            <a:off x="990600" y="2362200"/>
            <a:ext cx="7467600" cy="2590800"/>
          </a:xfrm>
        </p:spPr>
      </p:pic>
      <p:sp>
        <p:nvSpPr>
          <p:cNvPr id="5" name="TextBox 4"/>
          <p:cNvSpPr txBox="1"/>
          <p:nvPr/>
        </p:nvSpPr>
        <p:spPr>
          <a:xfrm>
            <a:off x="1066800" y="5410200"/>
            <a:ext cx="7391400" cy="369332"/>
          </a:xfrm>
          <a:prstGeom prst="rect">
            <a:avLst/>
          </a:prstGeom>
          <a:noFill/>
        </p:spPr>
        <p:txBody>
          <a:bodyPr wrap="square" rtlCol="0">
            <a:spAutoFit/>
          </a:bodyPr>
          <a:lstStyle/>
          <a:p>
            <a:pPr algn="ctr"/>
            <a:r>
              <a:rPr lang="en-US" b="1" dirty="0" smtClean="0">
                <a:latin typeface="Times New Roman" pitchFamily="18" charset="0"/>
                <a:cs typeface="Times New Roman" pitchFamily="18" charset="0"/>
              </a:rPr>
              <a:t>Fig. (2): Phasor diagram and voltage triangle for RL series circuit</a:t>
            </a:r>
            <a:endParaRPr lang="en-US" b="1" dirty="0">
              <a:latin typeface="Times New Roman" pitchFamily="18" charset="0"/>
              <a:cs typeface="Times New Roman" pitchFamily="18" charset="0"/>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Continued…. </a:t>
            </a:r>
            <a:endParaRPr lang="en-US" dirty="0"/>
          </a:p>
        </p:txBody>
      </p:sp>
      <p:sp>
        <p:nvSpPr>
          <p:cNvPr id="3" name="Content Placeholder 2"/>
          <p:cNvSpPr>
            <a:spLocks noGrp="1"/>
          </p:cNvSpPr>
          <p:nvPr>
            <p:ph idx="1"/>
          </p:nvPr>
        </p:nvSpPr>
        <p:spPr/>
        <p:txBody>
          <a:bodyPr/>
          <a:lstStyle/>
          <a:p>
            <a:r>
              <a:rPr lang="en-US" b="1" dirty="0" smtClean="0">
                <a:latin typeface="Times New Roman" pitchFamily="18" charset="0"/>
                <a:cs typeface="Times New Roman" pitchFamily="18" charset="0"/>
              </a:rPr>
              <a:t>Impedance of R-L series circuit:</a:t>
            </a:r>
          </a:p>
          <a:p>
            <a:pPr>
              <a:buFont typeface="Wingdings" pitchFamily="2" charset="2"/>
              <a:buChar char="Ø"/>
            </a:pPr>
            <a:r>
              <a:rPr lang="en-US" dirty="0" smtClean="0">
                <a:latin typeface="Times New Roman" pitchFamily="18" charset="0"/>
                <a:cs typeface="Times New Roman" pitchFamily="18" charset="0"/>
              </a:rPr>
              <a:t>the impedance of R-L series circuit is expressed in the rectangular form as,</a:t>
            </a:r>
          </a:p>
          <a:p>
            <a:pPr>
              <a:buNone/>
            </a:pPr>
            <a:r>
              <a:rPr lang="en-US" dirty="0" smtClean="0">
                <a:latin typeface="Times New Roman" pitchFamily="18" charset="0"/>
                <a:cs typeface="Times New Roman" pitchFamily="18" charset="0"/>
              </a:rPr>
              <a:t>                      Z = R + </a:t>
            </a:r>
            <a:r>
              <a:rPr lang="en-US" dirty="0" err="1" smtClean="0">
                <a:latin typeface="Times New Roman" pitchFamily="18" charset="0"/>
                <a:cs typeface="Times New Roman" pitchFamily="18" charset="0"/>
              </a:rPr>
              <a:t>jX</a:t>
            </a:r>
            <a:r>
              <a:rPr lang="en-US" baseline="-25000" dirty="0" err="1" smtClean="0">
                <a:latin typeface="Times New Roman" pitchFamily="18" charset="0"/>
                <a:cs typeface="Times New Roman" pitchFamily="18" charset="0"/>
              </a:rPr>
              <a:t>L</a:t>
            </a:r>
            <a:r>
              <a:rPr lang="en-US" baseline="-25000"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          .....(3a)</a:t>
            </a:r>
          </a:p>
          <a:p>
            <a:pPr>
              <a:buFont typeface="Wingdings" pitchFamily="2" charset="2"/>
              <a:buChar char="Ø"/>
            </a:pPr>
            <a:r>
              <a:rPr lang="en-US" dirty="0" smtClean="0">
                <a:latin typeface="Times New Roman" pitchFamily="18" charset="0"/>
                <a:cs typeface="Times New Roman" pitchFamily="18" charset="0"/>
              </a:rPr>
              <a:t>And it is expressed in polar form as,</a:t>
            </a:r>
          </a:p>
          <a:p>
            <a:pPr>
              <a:buNone/>
            </a:pPr>
            <a:r>
              <a:rPr lang="en-US" dirty="0" smtClean="0">
                <a:latin typeface="Times New Roman" pitchFamily="18" charset="0"/>
                <a:cs typeface="Times New Roman" pitchFamily="18" charset="0"/>
              </a:rPr>
              <a:t>                     Z = |Z| ∠ ø                    …...(3b) </a:t>
            </a:r>
          </a:p>
          <a:p>
            <a:pPr>
              <a:buNone/>
            </a:pPr>
            <a:r>
              <a:rPr lang="en-US" dirty="0" smtClean="0">
                <a:latin typeface="Times New Roman" pitchFamily="18" charset="0"/>
                <a:cs typeface="Times New Roman" pitchFamily="18" charset="0"/>
              </a:rPr>
              <a:t>     where |Z| = √(R</a:t>
            </a:r>
            <a:r>
              <a:rPr lang="en-US" baseline="30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 X</a:t>
            </a:r>
            <a:r>
              <a:rPr lang="en-US" baseline="-25000" dirty="0" smtClean="0">
                <a:latin typeface="Times New Roman" pitchFamily="18" charset="0"/>
                <a:cs typeface="Times New Roman" pitchFamily="18" charset="0"/>
              </a:rPr>
              <a:t>L</a:t>
            </a:r>
            <a:r>
              <a:rPr lang="en-US" baseline="30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and ø = tan</a:t>
            </a:r>
            <a:r>
              <a:rPr lang="en-US" baseline="30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[X</a:t>
            </a:r>
            <a:r>
              <a:rPr lang="en-US" baseline="-25000" dirty="0" smtClean="0">
                <a:latin typeface="Times New Roman" pitchFamily="18" charset="0"/>
                <a:cs typeface="Times New Roman" pitchFamily="18" charset="0"/>
              </a:rPr>
              <a:t>L</a:t>
            </a:r>
            <a:r>
              <a:rPr lang="en-US" dirty="0" smtClean="0">
                <a:latin typeface="Times New Roman" pitchFamily="18" charset="0"/>
                <a:cs typeface="Times New Roman" pitchFamily="18" charset="0"/>
              </a:rPr>
              <a:t>/R]</a:t>
            </a:r>
            <a:endParaRPr lang="en-US" dirty="0">
              <a:latin typeface="Times New Roman" pitchFamily="18" charset="0"/>
              <a:cs typeface="Times New Roman" pitchFamily="18" charset="0"/>
            </a:endParaRPr>
          </a:p>
        </p:txBody>
      </p:sp>
      <p:cxnSp>
        <p:nvCxnSpPr>
          <p:cNvPr id="5" name="Straight Connector 4"/>
          <p:cNvCxnSpPr/>
          <p:nvPr/>
        </p:nvCxnSpPr>
        <p:spPr>
          <a:xfrm>
            <a:off x="3200400" y="5105400"/>
            <a:ext cx="152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Continued…</a:t>
            </a:r>
            <a:endParaRPr lang="en-US" dirty="0"/>
          </a:p>
        </p:txBody>
      </p:sp>
      <p:sp>
        <p:nvSpPr>
          <p:cNvPr id="3" name="Content Placeholder 2"/>
          <p:cNvSpPr>
            <a:spLocks noGrp="1"/>
          </p:cNvSpPr>
          <p:nvPr>
            <p:ph idx="1"/>
          </p:nvPr>
        </p:nvSpPr>
        <p:spPr/>
        <p:txBody>
          <a:bodyPr/>
          <a:lstStyle/>
          <a:p>
            <a:pPr>
              <a:buNone/>
            </a:pPr>
            <a:r>
              <a:rPr lang="en-US" dirty="0" smtClean="0"/>
              <a:t>3</a:t>
            </a:r>
            <a:r>
              <a:rPr lang="en-US" dirty="0" smtClean="0">
                <a:latin typeface="Times New Roman" pitchFamily="18" charset="0"/>
                <a:cs typeface="Times New Roman" pitchFamily="18" charset="0"/>
              </a:rPr>
              <a:t>. Nuclear system:</a:t>
            </a:r>
          </a:p>
          <a:p>
            <a:pPr>
              <a:buNone/>
            </a:pPr>
            <a:r>
              <a:rPr lang="en-US" dirty="0" smtClean="0">
                <a:latin typeface="Times New Roman" pitchFamily="18" charset="0"/>
                <a:cs typeface="Times New Roman" pitchFamily="18" charset="0"/>
              </a:rPr>
              <a:t>			 Converting heat obtained by nuclear fission reaction into electrical energy.</a:t>
            </a:r>
          </a:p>
          <a:p>
            <a:pPr>
              <a:buNone/>
            </a:pPr>
            <a:r>
              <a:rPr lang="en-US" dirty="0" smtClean="0">
                <a:latin typeface="Times New Roman" pitchFamily="18" charset="0"/>
                <a:cs typeface="Times New Roman" pitchFamily="18" charset="0"/>
              </a:rPr>
              <a:t>4. Diesel electric system: </a:t>
            </a:r>
          </a:p>
          <a:p>
            <a:pPr>
              <a:buNone/>
            </a:pPr>
            <a:r>
              <a:rPr lang="en-US" dirty="0" smtClean="0">
                <a:latin typeface="Times New Roman" pitchFamily="18" charset="0"/>
                <a:cs typeface="Times New Roman" pitchFamily="18" charset="0"/>
              </a:rPr>
              <a:t>			Converting energy stored in diesel into electrical energy.</a:t>
            </a:r>
            <a:endParaRPr lang="en-US" dirty="0">
              <a:latin typeface="Times New Roman" pitchFamily="18" charset="0"/>
              <a:cs typeface="Times New Roman" pitchFamily="18" charset="0"/>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Continued…. </a:t>
            </a:r>
            <a:endParaRPr lang="en-US" dirty="0"/>
          </a:p>
        </p:txBody>
      </p:sp>
      <p:sp>
        <p:nvSpPr>
          <p:cNvPr id="3" name="Content Placeholder 2"/>
          <p:cNvSpPr>
            <a:spLocks noGrp="1"/>
          </p:cNvSpPr>
          <p:nvPr>
            <p:ph idx="1"/>
          </p:nvPr>
        </p:nvSpPr>
        <p:spPr/>
        <p:txBody>
          <a:bodyPr/>
          <a:lstStyle/>
          <a:p>
            <a:r>
              <a:rPr lang="en-US" b="1" dirty="0" smtClean="0">
                <a:latin typeface="Times New Roman" pitchFamily="18" charset="0"/>
                <a:cs typeface="Times New Roman" pitchFamily="18" charset="0"/>
              </a:rPr>
              <a:t>Voltage and current waveform:</a:t>
            </a:r>
          </a:p>
          <a:p>
            <a:pPr>
              <a:buFont typeface="Wingdings" pitchFamily="2" charset="2"/>
              <a:buChar char="Ø"/>
            </a:pPr>
            <a:r>
              <a:rPr lang="en-US" dirty="0" smtClean="0">
                <a:latin typeface="Times New Roman" pitchFamily="18" charset="0"/>
                <a:cs typeface="Times New Roman" pitchFamily="18" charset="0"/>
              </a:rPr>
              <a:t>from phasor diagram fig (2), it is evident that supply voltage v leads current </a:t>
            </a:r>
            <a:r>
              <a:rPr lang="en-US" dirty="0" err="1" smtClean="0">
                <a:latin typeface="Times New Roman" pitchFamily="18" charset="0"/>
                <a:cs typeface="Times New Roman" pitchFamily="18" charset="0"/>
              </a:rPr>
              <a:t>i</a:t>
            </a:r>
            <a:r>
              <a:rPr lang="en-US" dirty="0" smtClean="0">
                <a:latin typeface="Times New Roman" pitchFamily="18" charset="0"/>
                <a:cs typeface="Times New Roman" pitchFamily="18" charset="0"/>
              </a:rPr>
              <a:t> by a phase angle ø or current lags behind voltage by ø.</a:t>
            </a:r>
          </a:p>
          <a:p>
            <a:pPr>
              <a:buFont typeface="Wingdings" pitchFamily="2" charset="2"/>
              <a:buChar char="Ø"/>
            </a:pPr>
            <a:r>
              <a:rPr lang="en-US" dirty="0" smtClean="0">
                <a:latin typeface="Times New Roman" pitchFamily="18" charset="0"/>
                <a:cs typeface="Times New Roman" pitchFamily="18" charset="0"/>
              </a:rPr>
              <a:t>Hence the expressions for the voltage and current are as follows,</a:t>
            </a:r>
          </a:p>
          <a:p>
            <a:pPr>
              <a:buNone/>
            </a:pPr>
            <a:r>
              <a:rPr lang="en-US" dirty="0" smtClean="0">
                <a:latin typeface="Times New Roman" pitchFamily="18" charset="0"/>
                <a:cs typeface="Times New Roman" pitchFamily="18" charset="0"/>
              </a:rPr>
              <a:t>     i = </a:t>
            </a:r>
            <a:r>
              <a:rPr lang="en-US" dirty="0" err="1" smtClean="0">
                <a:latin typeface="Times New Roman" pitchFamily="18" charset="0"/>
                <a:cs typeface="Times New Roman" pitchFamily="18" charset="0"/>
              </a:rPr>
              <a:t>I</a:t>
            </a:r>
            <a:r>
              <a:rPr lang="en-US" baseline="-25000" dirty="0" err="1" smtClean="0">
                <a:latin typeface="Times New Roman" pitchFamily="18" charset="0"/>
                <a:cs typeface="Times New Roman" pitchFamily="18" charset="0"/>
              </a:rPr>
              <a:t>m</a:t>
            </a:r>
            <a:r>
              <a:rPr lang="en-US" dirty="0" smtClean="0">
                <a:latin typeface="Times New Roman" pitchFamily="18" charset="0"/>
                <a:cs typeface="Times New Roman" pitchFamily="18" charset="0"/>
              </a:rPr>
              <a:t> sin (</a:t>
            </a:r>
            <a:r>
              <a:rPr lang="el-GR" dirty="0" smtClean="0">
                <a:latin typeface="Times New Roman" pitchFamily="18" charset="0"/>
                <a:cs typeface="Times New Roman" pitchFamily="18" charset="0"/>
              </a:rPr>
              <a:t>ω</a:t>
            </a:r>
            <a:r>
              <a:rPr lang="en-US" dirty="0" smtClean="0">
                <a:latin typeface="Times New Roman" pitchFamily="18" charset="0"/>
                <a:cs typeface="Times New Roman" pitchFamily="18" charset="0"/>
              </a:rPr>
              <a:t>t- ø), and v = V</a:t>
            </a:r>
            <a:r>
              <a:rPr lang="en-US" baseline="-25000" dirty="0" smtClean="0">
                <a:latin typeface="Times New Roman" pitchFamily="18" charset="0"/>
                <a:cs typeface="Times New Roman" pitchFamily="18" charset="0"/>
              </a:rPr>
              <a:t>m</a:t>
            </a:r>
            <a:r>
              <a:rPr lang="en-US" dirty="0" smtClean="0">
                <a:latin typeface="Times New Roman" pitchFamily="18" charset="0"/>
                <a:cs typeface="Times New Roman" pitchFamily="18" charset="0"/>
              </a:rPr>
              <a:t> sin (</a:t>
            </a:r>
            <a:r>
              <a:rPr lang="el-GR" dirty="0" smtClean="0">
                <a:latin typeface="Times New Roman" pitchFamily="18" charset="0"/>
                <a:cs typeface="Times New Roman" pitchFamily="18" charset="0"/>
              </a:rPr>
              <a:t>ω</a:t>
            </a:r>
            <a:r>
              <a:rPr lang="en-US" dirty="0" smtClean="0">
                <a:latin typeface="Times New Roman" pitchFamily="18" charset="0"/>
                <a:cs typeface="Times New Roman" pitchFamily="18" charset="0"/>
              </a:rPr>
              <a:t>t).</a:t>
            </a:r>
            <a:endParaRPr lang="en-US" dirty="0">
              <a:latin typeface="Times New Roman" pitchFamily="18" charset="0"/>
              <a:cs typeface="Times New Roman" pitchFamily="18" charset="0"/>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Continued…. </a:t>
            </a:r>
            <a:endParaRPr lang="en-US" dirty="0"/>
          </a:p>
        </p:txBody>
      </p:sp>
      <p:sp>
        <p:nvSpPr>
          <p:cNvPr id="5" name="Content Placeholder 4"/>
          <p:cNvSpPr>
            <a:spLocks noGrp="1"/>
          </p:cNvSpPr>
          <p:nvPr>
            <p:ph idx="1"/>
          </p:nvPr>
        </p:nvSpPr>
        <p:spPr/>
        <p:txBody>
          <a:bodyPr>
            <a:normAutofit fontScale="85000" lnSpcReduction="20000"/>
          </a:bodyPr>
          <a:lstStyle/>
          <a:p>
            <a:endParaRPr lang="en-US" dirty="0" smtClean="0"/>
          </a:p>
          <a:p>
            <a:pPr>
              <a:buNone/>
            </a:pPr>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a:buNone/>
            </a:pPr>
            <a:endParaRPr lang="en-US" dirty="0" smtClean="0"/>
          </a:p>
          <a:p>
            <a:pPr>
              <a:buNone/>
            </a:pPr>
            <a:r>
              <a:rPr lang="en-US" dirty="0" smtClean="0"/>
              <a:t>          </a:t>
            </a:r>
            <a:endParaRPr lang="en-US" dirty="0"/>
          </a:p>
        </p:txBody>
      </p:sp>
      <p:pic>
        <p:nvPicPr>
          <p:cNvPr id="13" name="Picture 12" descr="ind wf.gif"/>
          <p:cNvPicPr>
            <a:picLocks noChangeAspect="1"/>
          </p:cNvPicPr>
          <p:nvPr/>
        </p:nvPicPr>
        <p:blipFill>
          <a:blip r:embed="rId2" cstate="print"/>
          <a:stretch>
            <a:fillRect/>
          </a:stretch>
        </p:blipFill>
        <p:spPr>
          <a:xfrm>
            <a:off x="1143000" y="1905000"/>
            <a:ext cx="7086600" cy="2895600"/>
          </a:xfrm>
          <a:prstGeom prst="rect">
            <a:avLst/>
          </a:prstGeom>
        </p:spPr>
      </p:pic>
      <p:sp>
        <p:nvSpPr>
          <p:cNvPr id="15" name="TextBox 14"/>
          <p:cNvSpPr txBox="1"/>
          <p:nvPr/>
        </p:nvSpPr>
        <p:spPr>
          <a:xfrm>
            <a:off x="1676400" y="5105400"/>
            <a:ext cx="5334000" cy="369332"/>
          </a:xfrm>
          <a:prstGeom prst="rect">
            <a:avLst/>
          </a:prstGeom>
          <a:noFill/>
        </p:spPr>
        <p:txBody>
          <a:bodyPr wrap="square" rtlCol="0">
            <a:spAutoFit/>
          </a:bodyPr>
          <a:lstStyle/>
          <a:p>
            <a:pPr algn="ctr"/>
            <a:r>
              <a:rPr lang="en-US" b="1" dirty="0" smtClean="0">
                <a:latin typeface="Times New Roman" pitchFamily="18" charset="0"/>
                <a:cs typeface="Times New Roman" pitchFamily="18" charset="0"/>
              </a:rPr>
              <a:t>Fig. 3: voltage and current waveform </a:t>
            </a:r>
            <a:endParaRPr lang="en-US" b="1" dirty="0">
              <a:latin typeface="Times New Roman" pitchFamily="18" charset="0"/>
              <a:cs typeface="Times New Roman" pitchFamily="18" charset="0"/>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Continued…. </a:t>
            </a:r>
            <a:endParaRPr lang="en-US" dirty="0"/>
          </a:p>
        </p:txBody>
      </p:sp>
      <p:sp>
        <p:nvSpPr>
          <p:cNvPr id="3" name="Content Placeholder 2"/>
          <p:cNvSpPr>
            <a:spLocks noGrp="1"/>
          </p:cNvSpPr>
          <p:nvPr>
            <p:ph idx="1"/>
          </p:nvPr>
        </p:nvSpPr>
        <p:spPr/>
        <p:txBody>
          <a:bodyPr>
            <a:normAutofit/>
          </a:bodyPr>
          <a:lstStyle/>
          <a:p>
            <a:r>
              <a:rPr lang="en-US" sz="3000" b="1" dirty="0" smtClean="0">
                <a:latin typeface="Times New Roman" pitchFamily="18" charset="0"/>
                <a:cs typeface="Times New Roman" pitchFamily="18" charset="0"/>
              </a:rPr>
              <a:t>Expression for current:</a:t>
            </a:r>
          </a:p>
          <a:p>
            <a:pPr>
              <a:buFont typeface="Wingdings" pitchFamily="2" charset="2"/>
              <a:buChar char="Ø"/>
            </a:pPr>
            <a:r>
              <a:rPr lang="en-US" sz="3000" dirty="0" smtClean="0">
                <a:latin typeface="Times New Roman" pitchFamily="18" charset="0"/>
                <a:cs typeface="Times New Roman" pitchFamily="18" charset="0"/>
              </a:rPr>
              <a:t>The current through R-L circuit is given by,</a:t>
            </a:r>
          </a:p>
          <a:p>
            <a:pPr>
              <a:buNone/>
            </a:pPr>
            <a:r>
              <a:rPr lang="en-US" sz="3000" dirty="0" smtClean="0">
                <a:latin typeface="Times New Roman" pitchFamily="18" charset="0"/>
                <a:cs typeface="Times New Roman" pitchFamily="18" charset="0"/>
              </a:rPr>
              <a:t>               i(t)  =</a:t>
            </a:r>
            <a:endParaRPr lang="en-US" sz="3000" dirty="0">
              <a:latin typeface="Times New Roman" pitchFamily="18" charset="0"/>
              <a:cs typeface="Times New Roman" pitchFamily="18" charset="0"/>
            </a:endParaRPr>
          </a:p>
        </p:txBody>
      </p:sp>
      <p:sp>
        <p:nvSpPr>
          <p:cNvPr id="4" name="TextBox 3"/>
          <p:cNvSpPr txBox="1"/>
          <p:nvPr/>
        </p:nvSpPr>
        <p:spPr>
          <a:xfrm>
            <a:off x="2895600" y="2667000"/>
            <a:ext cx="9144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V(t)</a:t>
            </a:r>
            <a:endParaRPr lang="en-US" sz="2800" dirty="0">
              <a:latin typeface="Times New Roman" pitchFamily="18" charset="0"/>
              <a:cs typeface="Times New Roman" pitchFamily="18" charset="0"/>
            </a:endParaRPr>
          </a:p>
        </p:txBody>
      </p:sp>
      <p:cxnSp>
        <p:nvCxnSpPr>
          <p:cNvPr id="9" name="Straight Connector 8"/>
          <p:cNvCxnSpPr/>
          <p:nvPr/>
        </p:nvCxnSpPr>
        <p:spPr>
          <a:xfrm>
            <a:off x="3048000" y="3200400"/>
            <a:ext cx="533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048000" y="3124200"/>
            <a:ext cx="4572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Z</a:t>
            </a:r>
            <a:endParaRPr lang="en-US" sz="2800" dirty="0">
              <a:latin typeface="Times New Roman" pitchFamily="18" charset="0"/>
              <a:cs typeface="Times New Roman" pitchFamily="18" charset="0"/>
            </a:endParaRPr>
          </a:p>
        </p:txBody>
      </p:sp>
      <p:sp>
        <p:nvSpPr>
          <p:cNvPr id="11" name="TextBox 10"/>
          <p:cNvSpPr txBox="1"/>
          <p:nvPr/>
        </p:nvSpPr>
        <p:spPr>
          <a:xfrm>
            <a:off x="3657600" y="2895600"/>
            <a:ext cx="8382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12" name="TextBox 11"/>
          <p:cNvSpPr txBox="1"/>
          <p:nvPr/>
        </p:nvSpPr>
        <p:spPr>
          <a:xfrm>
            <a:off x="4038600" y="2743200"/>
            <a:ext cx="13716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V ∠ 0</a:t>
            </a:r>
            <a:r>
              <a:rPr lang="en-US" sz="2800" baseline="30000" dirty="0" smtClean="0">
                <a:latin typeface="Times New Roman" pitchFamily="18" charset="0"/>
                <a:cs typeface="Times New Roman" pitchFamily="18" charset="0"/>
              </a:rPr>
              <a:t>0</a:t>
            </a:r>
            <a:r>
              <a:rPr lang="en-US" sz="2800" dirty="0" smtClean="0">
                <a:latin typeface="Times New Roman" pitchFamily="18" charset="0"/>
                <a:cs typeface="Times New Roman" pitchFamily="18" charset="0"/>
              </a:rPr>
              <a:t> </a:t>
            </a:r>
            <a:endParaRPr lang="en-US" sz="2800" dirty="0">
              <a:latin typeface="Times New Roman" pitchFamily="18" charset="0"/>
              <a:cs typeface="Times New Roman" pitchFamily="18" charset="0"/>
            </a:endParaRPr>
          </a:p>
        </p:txBody>
      </p:sp>
      <p:cxnSp>
        <p:nvCxnSpPr>
          <p:cNvPr id="14" name="Straight Connector 13"/>
          <p:cNvCxnSpPr/>
          <p:nvPr/>
        </p:nvCxnSpPr>
        <p:spPr>
          <a:xfrm>
            <a:off x="4038600" y="3200400"/>
            <a:ext cx="1066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038600" y="3124200"/>
            <a:ext cx="13716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|Z| ∠ ø </a:t>
            </a:r>
            <a:endParaRPr lang="en-US" sz="2800" dirty="0"/>
          </a:p>
        </p:txBody>
      </p:sp>
      <p:sp>
        <p:nvSpPr>
          <p:cNvPr id="19" name="TextBox 18"/>
          <p:cNvSpPr txBox="1"/>
          <p:nvPr/>
        </p:nvSpPr>
        <p:spPr>
          <a:xfrm>
            <a:off x="5181600" y="2895600"/>
            <a:ext cx="4572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20" name="TextBox 19"/>
          <p:cNvSpPr txBox="1"/>
          <p:nvPr/>
        </p:nvSpPr>
        <p:spPr>
          <a:xfrm>
            <a:off x="5638800" y="2743200"/>
            <a:ext cx="13716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V ∠ -ø </a:t>
            </a:r>
            <a:endParaRPr lang="en-US" sz="2800" dirty="0">
              <a:latin typeface="Times New Roman" pitchFamily="18" charset="0"/>
              <a:cs typeface="Times New Roman" pitchFamily="18" charset="0"/>
            </a:endParaRPr>
          </a:p>
        </p:txBody>
      </p:sp>
      <p:cxnSp>
        <p:nvCxnSpPr>
          <p:cNvPr id="22" name="Straight Connector 21"/>
          <p:cNvCxnSpPr/>
          <p:nvPr/>
        </p:nvCxnSpPr>
        <p:spPr>
          <a:xfrm>
            <a:off x="5791200" y="3200400"/>
            <a:ext cx="838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715000" y="3124200"/>
            <a:ext cx="10668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   |Z|</a:t>
            </a:r>
            <a:endParaRPr lang="en-US" sz="2800" dirty="0"/>
          </a:p>
        </p:txBody>
      </p:sp>
      <p:sp>
        <p:nvSpPr>
          <p:cNvPr id="15" name="TextBox 14"/>
          <p:cNvSpPr txBox="1"/>
          <p:nvPr/>
        </p:nvSpPr>
        <p:spPr>
          <a:xfrm>
            <a:off x="1066800" y="3962400"/>
            <a:ext cx="59436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     Let, V = </a:t>
            </a:r>
            <a:r>
              <a:rPr lang="en-US" sz="2800" dirty="0" err="1" smtClean="0">
                <a:latin typeface="Times New Roman" pitchFamily="18" charset="0"/>
                <a:cs typeface="Times New Roman" pitchFamily="18" charset="0"/>
              </a:rPr>
              <a:t>I</a:t>
            </a:r>
            <a:r>
              <a:rPr lang="en-US" sz="2800" baseline="-25000" dirty="0" err="1" smtClean="0">
                <a:latin typeface="Times New Roman" pitchFamily="18" charset="0"/>
                <a:cs typeface="Times New Roman" pitchFamily="18" charset="0"/>
              </a:rPr>
              <a:t>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i</a:t>
            </a:r>
            <a:r>
              <a:rPr lang="en-US" sz="2800" dirty="0" smtClean="0">
                <a:latin typeface="Times New Roman" pitchFamily="18" charset="0"/>
                <a:cs typeface="Times New Roman" pitchFamily="18" charset="0"/>
              </a:rPr>
              <a:t>(t)=</a:t>
            </a:r>
            <a:r>
              <a:rPr lang="en-US" sz="2800" dirty="0" err="1" smtClean="0">
                <a:latin typeface="Times New Roman" pitchFamily="18" charset="0"/>
                <a:cs typeface="Times New Roman" pitchFamily="18" charset="0"/>
              </a:rPr>
              <a:t>I</a:t>
            </a:r>
            <a:r>
              <a:rPr lang="en-US" sz="2800" baseline="-25000" dirty="0" err="1" smtClean="0">
                <a:latin typeface="Times New Roman" pitchFamily="18" charset="0"/>
                <a:cs typeface="Times New Roman" pitchFamily="18" charset="0"/>
              </a:rPr>
              <a:t>m</a:t>
            </a:r>
            <a:r>
              <a:rPr lang="en-US" sz="2800" dirty="0" smtClean="0">
                <a:latin typeface="Times New Roman" pitchFamily="18" charset="0"/>
                <a:cs typeface="Times New Roman" pitchFamily="18" charset="0"/>
              </a:rPr>
              <a:t> ∠ -ø Amp       </a:t>
            </a:r>
            <a:endParaRPr lang="en-US" sz="2800" dirty="0">
              <a:latin typeface="Times New Roman" pitchFamily="18" charset="0"/>
              <a:cs typeface="Times New Roman" pitchFamily="18" charset="0"/>
            </a:endParaRPr>
          </a:p>
        </p:txBody>
      </p:sp>
      <p:cxnSp>
        <p:nvCxnSpPr>
          <p:cNvPr id="27" name="Straight Connector 26"/>
          <p:cNvCxnSpPr/>
          <p:nvPr/>
        </p:nvCxnSpPr>
        <p:spPr>
          <a:xfrm>
            <a:off x="2209800" y="4419600"/>
            <a:ext cx="304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2057400" y="4343400"/>
            <a:ext cx="6858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|Z|</a:t>
            </a:r>
            <a:endParaRPr lang="en-US" sz="2800" dirty="0"/>
          </a:p>
        </p:txBody>
      </p:sp>
      <p:sp>
        <p:nvSpPr>
          <p:cNvPr id="31" name="TextBox 30"/>
          <p:cNvSpPr txBox="1"/>
          <p:nvPr/>
        </p:nvSpPr>
        <p:spPr>
          <a:xfrm>
            <a:off x="457200" y="4953000"/>
            <a:ext cx="8229600" cy="1908215"/>
          </a:xfrm>
          <a:prstGeom prst="rect">
            <a:avLst/>
          </a:prstGeom>
          <a:noFill/>
        </p:spPr>
        <p:txBody>
          <a:bodyPr wrap="square" rtlCol="0">
            <a:spAutoFit/>
          </a:bodyPr>
          <a:lstStyle/>
          <a:p>
            <a:pPr>
              <a:buFont typeface="Wingdings" pitchFamily="2" charset="2"/>
              <a:buChar char="Ø"/>
            </a:pPr>
            <a:r>
              <a:rPr lang="en-US" sz="3000" dirty="0" smtClean="0">
                <a:latin typeface="Times New Roman" pitchFamily="18" charset="0"/>
                <a:cs typeface="Times New Roman" pitchFamily="18" charset="0"/>
              </a:rPr>
              <a:t>Let, v = </a:t>
            </a:r>
            <a:r>
              <a:rPr lang="en-US" sz="3000" dirty="0" err="1" smtClean="0">
                <a:latin typeface="Times New Roman" pitchFamily="18" charset="0"/>
                <a:cs typeface="Times New Roman" pitchFamily="18" charset="0"/>
              </a:rPr>
              <a:t>V</a:t>
            </a:r>
            <a:r>
              <a:rPr lang="en-US" sz="3000" baseline="-25000" dirty="0" err="1" smtClean="0">
                <a:latin typeface="Times New Roman" pitchFamily="18" charset="0"/>
                <a:cs typeface="Times New Roman" pitchFamily="18" charset="0"/>
              </a:rPr>
              <a:t>m</a:t>
            </a:r>
            <a:r>
              <a:rPr lang="en-US" sz="3000" dirty="0" smtClean="0">
                <a:latin typeface="Times New Roman" pitchFamily="18" charset="0"/>
                <a:cs typeface="Times New Roman" pitchFamily="18" charset="0"/>
              </a:rPr>
              <a:t> sin (</a:t>
            </a:r>
            <a:r>
              <a:rPr lang="el-GR" sz="3000" dirty="0" smtClean="0">
                <a:latin typeface="Times New Roman" pitchFamily="18" charset="0"/>
                <a:cs typeface="Times New Roman" pitchFamily="18" charset="0"/>
              </a:rPr>
              <a:t>ω</a:t>
            </a:r>
            <a:r>
              <a:rPr lang="en-US" sz="3000" dirty="0" smtClean="0">
                <a:latin typeface="Times New Roman" pitchFamily="18" charset="0"/>
                <a:cs typeface="Times New Roman" pitchFamily="18" charset="0"/>
              </a:rPr>
              <a:t>t). Hence the expression for the instantaneous current is,</a:t>
            </a:r>
          </a:p>
          <a:p>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i</a:t>
            </a:r>
            <a:r>
              <a:rPr lang="en-US" sz="3000" dirty="0" smtClean="0">
                <a:latin typeface="Times New Roman" pitchFamily="18" charset="0"/>
                <a:cs typeface="Times New Roman" pitchFamily="18" charset="0"/>
              </a:rPr>
              <a:t> = </a:t>
            </a:r>
            <a:r>
              <a:rPr lang="en-US" sz="3000" dirty="0" err="1" smtClean="0">
                <a:latin typeface="Times New Roman" pitchFamily="18" charset="0"/>
                <a:cs typeface="Times New Roman" pitchFamily="18" charset="0"/>
              </a:rPr>
              <a:t>I</a:t>
            </a:r>
            <a:r>
              <a:rPr lang="en-US" sz="3000" baseline="-25000" dirty="0" err="1" smtClean="0">
                <a:latin typeface="Times New Roman" pitchFamily="18" charset="0"/>
                <a:cs typeface="Times New Roman" pitchFamily="18" charset="0"/>
              </a:rPr>
              <a:t>m</a:t>
            </a:r>
            <a:r>
              <a:rPr lang="en-US" sz="3000" dirty="0" smtClean="0">
                <a:latin typeface="Times New Roman" pitchFamily="18" charset="0"/>
                <a:cs typeface="Times New Roman" pitchFamily="18" charset="0"/>
              </a:rPr>
              <a:t> sin (</a:t>
            </a:r>
            <a:r>
              <a:rPr lang="el-GR" sz="3000" dirty="0" smtClean="0">
                <a:latin typeface="Times New Roman" pitchFamily="18" charset="0"/>
                <a:cs typeface="Times New Roman" pitchFamily="18" charset="0"/>
              </a:rPr>
              <a:t>ω</a:t>
            </a:r>
            <a:r>
              <a:rPr lang="en-US" sz="3000" dirty="0" smtClean="0">
                <a:latin typeface="Times New Roman" pitchFamily="18" charset="0"/>
                <a:cs typeface="Times New Roman" pitchFamily="18" charset="0"/>
              </a:rPr>
              <a:t>t- ø)</a:t>
            </a:r>
          </a:p>
          <a:p>
            <a:r>
              <a:rPr lang="en-US" sz="2800" dirty="0" smtClean="0">
                <a:latin typeface="Times New Roman" pitchFamily="18" charset="0"/>
                <a:cs typeface="Times New Roman" pitchFamily="18" charset="0"/>
              </a:rPr>
              <a:t>      </a:t>
            </a:r>
            <a:endParaRPr lang="en-US" sz="2800" dirty="0">
              <a:latin typeface="Times New Roman" pitchFamily="18" charset="0"/>
              <a:cs typeface="Times New Roman" pitchFamily="18" charset="0"/>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Continued…. </a:t>
            </a:r>
            <a:endParaRPr lang="en-US" dirty="0"/>
          </a:p>
        </p:txBody>
      </p:sp>
      <p:sp>
        <p:nvSpPr>
          <p:cNvPr id="3" name="Content Placeholder 2"/>
          <p:cNvSpPr>
            <a:spLocks noGrp="1"/>
          </p:cNvSpPr>
          <p:nvPr>
            <p:ph idx="1"/>
          </p:nvPr>
        </p:nvSpPr>
        <p:spPr/>
        <p:txBody>
          <a:bodyPr>
            <a:normAutofit fontScale="85000" lnSpcReduction="20000"/>
          </a:bodyPr>
          <a:lstStyle/>
          <a:p>
            <a:r>
              <a:rPr lang="en-US" b="1" dirty="0" smtClean="0">
                <a:latin typeface="Times New Roman" pitchFamily="18" charset="0"/>
                <a:cs typeface="Times New Roman" pitchFamily="18" charset="0"/>
              </a:rPr>
              <a:t>Average Power in Series L-R Circuit:</a:t>
            </a:r>
          </a:p>
          <a:p>
            <a:pPr>
              <a:buFont typeface="Wingdings" pitchFamily="2" charset="2"/>
              <a:buChar char="Ø"/>
            </a:pPr>
            <a:r>
              <a:rPr lang="en-US" dirty="0" smtClean="0">
                <a:latin typeface="Times New Roman" pitchFamily="18" charset="0"/>
                <a:cs typeface="Times New Roman" pitchFamily="18" charset="0"/>
              </a:rPr>
              <a:t>If we represent the </a:t>
            </a:r>
            <a:r>
              <a:rPr lang="en-US" dirty="0" err="1" smtClean="0">
                <a:latin typeface="Times New Roman" pitchFamily="18" charset="0"/>
                <a:cs typeface="Times New Roman" pitchFamily="18" charset="0"/>
              </a:rPr>
              <a:t>rms</a:t>
            </a:r>
            <a:r>
              <a:rPr lang="en-US" dirty="0" smtClean="0">
                <a:latin typeface="Times New Roman" pitchFamily="18" charset="0"/>
                <a:cs typeface="Times New Roman" pitchFamily="18" charset="0"/>
              </a:rPr>
              <a:t> voltage and current by V and I then, the average power supplied to a series RL circuit is given by,</a:t>
            </a:r>
          </a:p>
          <a:p>
            <a:pPr>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a:t>
            </a:r>
            <a:r>
              <a:rPr lang="en-US" baseline="-25000" dirty="0" err="1" smtClean="0">
                <a:latin typeface="Times New Roman" pitchFamily="18" charset="0"/>
                <a:cs typeface="Times New Roman" pitchFamily="18" charset="0"/>
              </a:rPr>
              <a:t>av</a:t>
            </a:r>
            <a:r>
              <a:rPr lang="en-US" dirty="0" smtClean="0">
                <a:latin typeface="Times New Roman" pitchFamily="18" charset="0"/>
                <a:cs typeface="Times New Roman" pitchFamily="18" charset="0"/>
              </a:rPr>
              <a:t> = VI </a:t>
            </a:r>
            <a:r>
              <a:rPr lang="en-US" dirty="0" err="1" smtClean="0">
                <a:latin typeface="Times New Roman" pitchFamily="18" charset="0"/>
                <a:cs typeface="Times New Roman" pitchFamily="18" charset="0"/>
              </a:rPr>
              <a:t>cos</a:t>
            </a:r>
            <a:r>
              <a:rPr lang="en-US" dirty="0" smtClean="0">
                <a:latin typeface="Times New Roman" pitchFamily="18" charset="0"/>
                <a:cs typeface="Times New Roman" pitchFamily="18" charset="0"/>
              </a:rPr>
              <a:t> ø Watts         ….(4)</a:t>
            </a:r>
          </a:p>
          <a:p>
            <a:pPr>
              <a:buFont typeface="Wingdings" pitchFamily="2" charset="2"/>
              <a:buChar char="Ø"/>
            </a:pPr>
            <a:r>
              <a:rPr lang="en-US" dirty="0" smtClean="0">
                <a:latin typeface="Times New Roman" pitchFamily="18" charset="0"/>
                <a:cs typeface="Times New Roman" pitchFamily="18" charset="0"/>
              </a:rPr>
              <a:t>The average power supplied to the R-L circuit is,</a:t>
            </a:r>
          </a:p>
          <a:p>
            <a:pPr>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a:t>
            </a:r>
            <a:r>
              <a:rPr lang="en-US" baseline="-25000" dirty="0" err="1" smtClean="0">
                <a:latin typeface="Times New Roman" pitchFamily="18" charset="0"/>
                <a:cs typeface="Times New Roman" pitchFamily="18" charset="0"/>
              </a:rPr>
              <a:t>av</a:t>
            </a:r>
            <a:r>
              <a:rPr lang="en-US" dirty="0" smtClean="0">
                <a:latin typeface="Times New Roman" pitchFamily="18" charset="0"/>
                <a:cs typeface="Times New Roman" pitchFamily="18" charset="0"/>
              </a:rPr>
              <a:t> = (Average power consumed by R) </a:t>
            </a:r>
          </a:p>
          <a:p>
            <a:pPr>
              <a:buNone/>
            </a:pPr>
            <a:r>
              <a:rPr lang="en-US" dirty="0" smtClean="0">
                <a:latin typeface="Times New Roman" pitchFamily="18" charset="0"/>
                <a:cs typeface="Times New Roman" pitchFamily="18" charset="0"/>
              </a:rPr>
              <a:t>                 + (Average power consumed by L)</a:t>
            </a:r>
          </a:p>
          <a:p>
            <a:pPr>
              <a:buFont typeface="Wingdings" pitchFamily="2" charset="2"/>
              <a:buChar char="Ø"/>
            </a:pPr>
            <a:r>
              <a:rPr lang="en-US" dirty="0" smtClean="0">
                <a:latin typeface="Times New Roman" pitchFamily="18" charset="0"/>
                <a:cs typeface="Times New Roman" pitchFamily="18" charset="0"/>
              </a:rPr>
              <a:t>But the average power consumed by pure inductance is zero. </a:t>
            </a:r>
          </a:p>
          <a:p>
            <a:pPr>
              <a:buNone/>
            </a:pP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P</a:t>
            </a:r>
            <a:r>
              <a:rPr lang="en-US" baseline="-25000" dirty="0" err="1" smtClean="0">
                <a:latin typeface="Times New Roman" pitchFamily="18" charset="0"/>
                <a:cs typeface="Times New Roman" pitchFamily="18" charset="0"/>
              </a:rPr>
              <a:t>av</a:t>
            </a:r>
            <a:r>
              <a:rPr lang="en-US" dirty="0" smtClean="0">
                <a:latin typeface="Times New Roman" pitchFamily="18" charset="0"/>
                <a:cs typeface="Times New Roman" pitchFamily="18" charset="0"/>
              </a:rPr>
              <a:t> = Average power consumed by R</a:t>
            </a:r>
            <a:endParaRPr lang="en-US" dirty="0">
              <a:latin typeface="Times New Roman" pitchFamily="18" charset="0"/>
              <a:cs typeface="Times New Roman" pitchFamily="18" charset="0"/>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The Series R-C Circuit</a:t>
            </a:r>
            <a:endParaRPr lang="en-US" dirty="0"/>
          </a:p>
        </p:txBody>
      </p:sp>
      <p:sp>
        <p:nvSpPr>
          <p:cNvPr id="3" name="Content Placeholder 2"/>
          <p:cNvSpPr>
            <a:spLocks noGrp="1"/>
          </p:cNvSpPr>
          <p:nvPr>
            <p:ph idx="1"/>
          </p:nvPr>
        </p:nvSpPr>
        <p:spPr/>
        <p:txBody>
          <a:bodyPr>
            <a:normAutofit fontScale="92500" lnSpcReduction="20000"/>
          </a:bodyPr>
          <a:lstStyle/>
          <a:p>
            <a:pPr marL="514350" indent="-514350"/>
            <a:r>
              <a:rPr lang="en-US" dirty="0" smtClean="0">
                <a:latin typeface="Times New Roman" pitchFamily="18" charset="0"/>
                <a:cs typeface="Times New Roman" pitchFamily="18" charset="0"/>
              </a:rPr>
              <a:t>Fig. 1 shows the series R-C circuit. AC voltage source of instantaneous voltage  v = </a:t>
            </a:r>
            <a:r>
              <a:rPr lang="en-US" dirty="0" err="1" smtClean="0">
                <a:latin typeface="Times New Roman" pitchFamily="18" charset="0"/>
                <a:cs typeface="Times New Roman" pitchFamily="18" charset="0"/>
              </a:rPr>
              <a:t>V</a:t>
            </a:r>
            <a:r>
              <a:rPr lang="en-US" baseline="-25000" dirty="0" err="1" smtClean="0">
                <a:latin typeface="Times New Roman" pitchFamily="18" charset="0"/>
                <a:cs typeface="Times New Roman" pitchFamily="18" charset="0"/>
              </a:rPr>
              <a:t>m</a:t>
            </a:r>
            <a:r>
              <a:rPr lang="en-US" dirty="0" smtClean="0">
                <a:latin typeface="Times New Roman" pitchFamily="18" charset="0"/>
                <a:cs typeface="Times New Roman" pitchFamily="18" charset="0"/>
              </a:rPr>
              <a:t> sin(</a:t>
            </a:r>
            <a:r>
              <a:rPr lang="el-GR" dirty="0" smtClean="0">
                <a:latin typeface="Times New Roman" pitchFamily="18" charset="0"/>
                <a:cs typeface="Times New Roman" pitchFamily="18" charset="0"/>
              </a:rPr>
              <a:t>ω</a:t>
            </a:r>
            <a:r>
              <a:rPr lang="en-US" dirty="0" smtClean="0">
                <a:latin typeface="Times New Roman" pitchFamily="18" charset="0"/>
                <a:cs typeface="Times New Roman" pitchFamily="18" charset="0"/>
              </a:rPr>
              <a:t>t) is connected across the series combination of C and R.</a:t>
            </a:r>
          </a:p>
          <a:p>
            <a:pPr marL="514350" indent="-514350"/>
            <a:r>
              <a:rPr lang="en-US" dirty="0" smtClean="0">
                <a:latin typeface="Times New Roman" pitchFamily="18" charset="0"/>
                <a:cs typeface="Times New Roman" pitchFamily="18" charset="0"/>
              </a:rPr>
              <a:t>Assume that the </a:t>
            </a:r>
            <a:r>
              <a:rPr lang="en-US" dirty="0" err="1" smtClean="0">
                <a:latin typeface="Times New Roman" pitchFamily="18" charset="0"/>
                <a:cs typeface="Times New Roman" pitchFamily="18" charset="0"/>
              </a:rPr>
              <a:t>rms</a:t>
            </a:r>
            <a:r>
              <a:rPr lang="en-US" dirty="0" smtClean="0">
                <a:latin typeface="Times New Roman" pitchFamily="18" charset="0"/>
                <a:cs typeface="Times New Roman" pitchFamily="18" charset="0"/>
              </a:rPr>
              <a:t> value of current flowing through C and R be equal to I amperes,  the voltage drop across C and R are given by:</a:t>
            </a:r>
          </a:p>
          <a:p>
            <a:pPr marL="514350" indent="-514350">
              <a:buNone/>
            </a:pPr>
            <a:r>
              <a:rPr lang="en-US" dirty="0" smtClean="0">
                <a:latin typeface="Times New Roman" pitchFamily="18" charset="0"/>
                <a:cs typeface="Times New Roman" pitchFamily="18" charset="0"/>
              </a:rPr>
              <a:t>   voltage drop across R, V</a:t>
            </a:r>
            <a:r>
              <a:rPr lang="en-US" baseline="-25000" dirty="0" smtClean="0">
                <a:latin typeface="Times New Roman" pitchFamily="18" charset="0"/>
                <a:cs typeface="Times New Roman" pitchFamily="18" charset="0"/>
              </a:rPr>
              <a:t>R</a:t>
            </a:r>
            <a:r>
              <a:rPr lang="en-US" dirty="0" smtClean="0">
                <a:latin typeface="Times New Roman" pitchFamily="18" charset="0"/>
                <a:cs typeface="Times New Roman" pitchFamily="18" charset="0"/>
              </a:rPr>
              <a:t> = I. R (V</a:t>
            </a:r>
            <a:r>
              <a:rPr lang="en-US" baseline="-25000" dirty="0" smtClean="0">
                <a:latin typeface="Times New Roman" pitchFamily="18" charset="0"/>
                <a:cs typeface="Times New Roman" pitchFamily="18" charset="0"/>
              </a:rPr>
              <a:t>R</a:t>
            </a:r>
            <a:r>
              <a:rPr lang="en-US" dirty="0" smtClean="0">
                <a:latin typeface="Times New Roman" pitchFamily="18" charset="0"/>
                <a:cs typeface="Times New Roman" pitchFamily="18" charset="0"/>
              </a:rPr>
              <a:t> is in phase with I)</a:t>
            </a:r>
          </a:p>
          <a:p>
            <a:pPr marL="514350" indent="-514350">
              <a:buNone/>
            </a:pPr>
            <a:r>
              <a:rPr lang="en-US" dirty="0" smtClean="0">
                <a:latin typeface="Times New Roman" pitchFamily="18" charset="0"/>
                <a:cs typeface="Times New Roman" pitchFamily="18" charset="0"/>
              </a:rPr>
              <a:t>   voltage drop across C, V</a:t>
            </a:r>
            <a:r>
              <a:rPr lang="en-US" baseline="-25000" dirty="0" smtClean="0">
                <a:latin typeface="Times New Roman" pitchFamily="18" charset="0"/>
                <a:cs typeface="Times New Roman" pitchFamily="18" charset="0"/>
              </a:rPr>
              <a:t>C</a:t>
            </a:r>
            <a:r>
              <a:rPr lang="en-US" dirty="0" smtClean="0">
                <a:latin typeface="Times New Roman" pitchFamily="18" charset="0"/>
                <a:cs typeface="Times New Roman" pitchFamily="18" charset="0"/>
              </a:rPr>
              <a:t> = I. X</a:t>
            </a:r>
            <a:r>
              <a:rPr lang="en-US" baseline="-25000" dirty="0" smtClean="0">
                <a:latin typeface="Times New Roman" pitchFamily="18" charset="0"/>
                <a:cs typeface="Times New Roman" pitchFamily="18" charset="0"/>
              </a:rPr>
              <a:t>C</a:t>
            </a:r>
            <a:r>
              <a:rPr lang="en-US" dirty="0" smtClean="0">
                <a:latin typeface="Times New Roman" pitchFamily="18" charset="0"/>
                <a:cs typeface="Times New Roman" pitchFamily="18" charset="0"/>
              </a:rPr>
              <a:t> (V</a:t>
            </a:r>
            <a:r>
              <a:rPr lang="en-US" baseline="-25000" dirty="0" smtClean="0">
                <a:latin typeface="Times New Roman" pitchFamily="18" charset="0"/>
                <a:cs typeface="Times New Roman" pitchFamily="18" charset="0"/>
              </a:rPr>
              <a:t>C</a:t>
            </a:r>
            <a:r>
              <a:rPr lang="en-US" dirty="0" smtClean="0">
                <a:latin typeface="Times New Roman" pitchFamily="18" charset="0"/>
                <a:cs typeface="Times New Roman" pitchFamily="18" charset="0"/>
              </a:rPr>
              <a:t> lags I by 90</a:t>
            </a:r>
            <a:r>
              <a:rPr lang="en-US" baseline="30000" dirty="0" smtClean="0">
                <a:latin typeface="Times New Roman" pitchFamily="18" charset="0"/>
                <a:cs typeface="Times New Roman" pitchFamily="18" charset="0"/>
              </a:rPr>
              <a:t>0</a:t>
            </a:r>
            <a:r>
              <a:rPr lang="en-US" dirty="0" smtClean="0">
                <a:latin typeface="Times New Roman" pitchFamily="18" charset="0"/>
                <a:cs typeface="Times New Roman" pitchFamily="18" charset="0"/>
              </a:rPr>
              <a:t>)</a:t>
            </a:r>
          </a:p>
          <a:p>
            <a:endParaRPr lang="en-US"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Continued…. </a:t>
            </a:r>
            <a:endParaRPr lang="en-US" dirty="0"/>
          </a:p>
        </p:txBody>
      </p:sp>
      <p:pic>
        <p:nvPicPr>
          <p:cNvPr id="4" name="Content Placeholder 3" descr="series rc.png"/>
          <p:cNvPicPr>
            <a:picLocks noGrp="1" noChangeAspect="1"/>
          </p:cNvPicPr>
          <p:nvPr>
            <p:ph idx="1"/>
          </p:nvPr>
        </p:nvPicPr>
        <p:blipFill>
          <a:blip r:embed="rId2" cstate="print"/>
          <a:stretch>
            <a:fillRect/>
          </a:stretch>
        </p:blipFill>
        <p:spPr>
          <a:xfrm>
            <a:off x="381000" y="2133600"/>
            <a:ext cx="4495800" cy="2667000"/>
          </a:xfrm>
        </p:spPr>
      </p:pic>
      <p:pic>
        <p:nvPicPr>
          <p:cNvPr id="5" name="Picture 4" descr="ph of res.gif"/>
          <p:cNvPicPr>
            <a:picLocks noChangeAspect="1"/>
          </p:cNvPicPr>
          <p:nvPr/>
        </p:nvPicPr>
        <p:blipFill>
          <a:blip r:embed="rId3" cstate="print"/>
          <a:stretch>
            <a:fillRect/>
          </a:stretch>
        </p:blipFill>
        <p:spPr>
          <a:xfrm>
            <a:off x="5486400" y="2209800"/>
            <a:ext cx="2895600" cy="1133475"/>
          </a:xfrm>
          <a:prstGeom prst="rect">
            <a:avLst/>
          </a:prstGeom>
        </p:spPr>
      </p:pic>
      <p:sp>
        <p:nvSpPr>
          <p:cNvPr id="6" name="Rectangle 5"/>
          <p:cNvSpPr/>
          <p:nvPr/>
        </p:nvSpPr>
        <p:spPr>
          <a:xfrm>
            <a:off x="6248400" y="1828800"/>
            <a:ext cx="2623849" cy="646331"/>
          </a:xfrm>
          <a:prstGeom prst="rect">
            <a:avLst/>
          </a:prstGeom>
        </p:spPr>
        <p:txBody>
          <a:bodyPr wrap="square">
            <a:spAutoFit/>
          </a:bodyPr>
          <a:lstStyle/>
          <a:p>
            <a:r>
              <a:rPr lang="en-US" dirty="0" smtClean="0"/>
              <a:t>Voltage and current are in phase</a:t>
            </a:r>
            <a:endParaRPr lang="en-US" dirty="0"/>
          </a:p>
        </p:txBody>
      </p:sp>
      <p:pic>
        <p:nvPicPr>
          <p:cNvPr id="7" name="Picture 6" descr="pure c ph.png"/>
          <p:cNvPicPr>
            <a:picLocks noChangeAspect="1"/>
          </p:cNvPicPr>
          <p:nvPr/>
        </p:nvPicPr>
        <p:blipFill>
          <a:blip r:embed="rId4" cstate="print"/>
          <a:stretch>
            <a:fillRect/>
          </a:stretch>
        </p:blipFill>
        <p:spPr>
          <a:xfrm>
            <a:off x="5715000" y="3962400"/>
            <a:ext cx="2438400" cy="1676400"/>
          </a:xfrm>
          <a:prstGeom prst="rect">
            <a:avLst/>
          </a:prstGeom>
        </p:spPr>
      </p:pic>
      <p:sp>
        <p:nvSpPr>
          <p:cNvPr id="8" name="TextBox 7"/>
          <p:cNvSpPr txBox="1"/>
          <p:nvPr/>
        </p:nvSpPr>
        <p:spPr>
          <a:xfrm>
            <a:off x="6096000" y="3733800"/>
            <a:ext cx="2438400" cy="646331"/>
          </a:xfrm>
          <a:prstGeom prst="rect">
            <a:avLst/>
          </a:prstGeom>
          <a:noFill/>
        </p:spPr>
        <p:txBody>
          <a:bodyPr wrap="square" rtlCol="0">
            <a:spAutoFit/>
          </a:bodyPr>
          <a:lstStyle/>
          <a:p>
            <a:r>
              <a:rPr lang="en-US" dirty="0" smtClean="0"/>
              <a:t>Voltage across capacitor lags current</a:t>
            </a:r>
            <a:endParaRPr lang="en-US" dirty="0"/>
          </a:p>
        </p:txBody>
      </p:sp>
      <p:sp>
        <p:nvSpPr>
          <p:cNvPr id="9" name="Rectangle 8"/>
          <p:cNvSpPr/>
          <p:nvPr/>
        </p:nvSpPr>
        <p:spPr>
          <a:xfrm>
            <a:off x="2959008" y="5867400"/>
            <a:ext cx="2603592" cy="369332"/>
          </a:xfrm>
          <a:prstGeom prst="rect">
            <a:avLst/>
          </a:prstGeom>
        </p:spPr>
        <p:txBody>
          <a:bodyPr wrap="square">
            <a:spAutoFit/>
          </a:bodyPr>
          <a:lstStyle/>
          <a:p>
            <a:pPr algn="ctr"/>
            <a:r>
              <a:rPr lang="en-US" b="1" dirty="0" smtClean="0">
                <a:latin typeface="Times New Roman" pitchFamily="18" charset="0"/>
                <a:cs typeface="Times New Roman" pitchFamily="18" charset="0"/>
              </a:rPr>
              <a:t>Fig. 1: R-C series circuit</a:t>
            </a:r>
            <a:endParaRPr lang="en-US" b="1" dirty="0">
              <a:latin typeface="Times New Roman" pitchFamily="18" charset="0"/>
              <a:cs typeface="Times New Roman" pitchFamily="18" charset="0"/>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Continued…. </a:t>
            </a:r>
            <a:endParaRPr lang="en-US" dirty="0"/>
          </a:p>
        </p:txBody>
      </p:sp>
      <p:sp>
        <p:nvSpPr>
          <p:cNvPr id="3" name="Content Placeholder 2"/>
          <p:cNvSpPr>
            <a:spLocks noGrp="1"/>
          </p:cNvSpPr>
          <p:nvPr>
            <p:ph idx="1"/>
          </p:nvPr>
        </p:nvSpPr>
        <p:spPr/>
        <p:txBody>
          <a:bodyPr>
            <a:normAutofit fontScale="92500" lnSpcReduction="20000"/>
          </a:bodyPr>
          <a:lstStyle/>
          <a:p>
            <a:r>
              <a:rPr lang="en-US" b="1" dirty="0" err="1" smtClean="0">
                <a:latin typeface="Times New Roman" pitchFamily="18" charset="0"/>
                <a:cs typeface="Times New Roman" pitchFamily="18" charset="0"/>
              </a:rPr>
              <a:t>Phasor</a:t>
            </a:r>
            <a:r>
              <a:rPr lang="en-US" b="1" dirty="0" smtClean="0">
                <a:latin typeface="Times New Roman" pitchFamily="18" charset="0"/>
                <a:cs typeface="Times New Roman" pitchFamily="18" charset="0"/>
              </a:rPr>
              <a:t> Diagram:</a:t>
            </a:r>
          </a:p>
          <a:p>
            <a:pPr>
              <a:buFont typeface="Wingdings" pitchFamily="2" charset="2"/>
              <a:buChar char="Ø"/>
            </a:pPr>
            <a:r>
              <a:rPr lang="en-US" dirty="0" smtClean="0">
                <a:latin typeface="Times New Roman" pitchFamily="18" charset="0"/>
                <a:cs typeface="Times New Roman" pitchFamily="18" charset="0"/>
              </a:rPr>
              <a:t>The applied voltage v is equal to the </a:t>
            </a:r>
            <a:r>
              <a:rPr lang="en-US" dirty="0" err="1" smtClean="0">
                <a:latin typeface="Times New Roman" pitchFamily="18" charset="0"/>
                <a:cs typeface="Times New Roman" pitchFamily="18" charset="0"/>
              </a:rPr>
              <a:t>phasor</a:t>
            </a:r>
            <a:r>
              <a:rPr lang="en-US" dirty="0" smtClean="0">
                <a:latin typeface="Times New Roman" pitchFamily="18" charset="0"/>
                <a:cs typeface="Times New Roman" pitchFamily="18" charset="0"/>
              </a:rPr>
              <a:t> addition of V</a:t>
            </a:r>
            <a:r>
              <a:rPr lang="en-US" baseline="-25000" dirty="0" smtClean="0">
                <a:latin typeface="Times New Roman" pitchFamily="18" charset="0"/>
                <a:cs typeface="Times New Roman" pitchFamily="18" charset="0"/>
              </a:rPr>
              <a:t>R </a:t>
            </a:r>
            <a:r>
              <a:rPr lang="en-US" dirty="0" smtClean="0">
                <a:latin typeface="Times New Roman" pitchFamily="18" charset="0"/>
                <a:cs typeface="Times New Roman" pitchFamily="18" charset="0"/>
              </a:rPr>
              <a:t>and V</a:t>
            </a:r>
            <a:r>
              <a:rPr lang="en-US" baseline="-25000" dirty="0" smtClean="0">
                <a:latin typeface="Times New Roman" pitchFamily="18" charset="0"/>
                <a:cs typeface="Times New Roman" pitchFamily="18" charset="0"/>
              </a:rPr>
              <a:t>C</a:t>
            </a:r>
            <a:r>
              <a:rPr lang="en-US" dirty="0" smtClean="0">
                <a:latin typeface="Times New Roman" pitchFamily="18" charset="0"/>
                <a:cs typeface="Times New Roman" pitchFamily="18" charset="0"/>
              </a:rPr>
              <a:t>.</a:t>
            </a:r>
          </a:p>
          <a:p>
            <a:pPr>
              <a:buNone/>
            </a:pPr>
            <a:r>
              <a:rPr lang="en-US" dirty="0" smtClean="0">
                <a:latin typeface="Times New Roman" pitchFamily="18" charset="0"/>
                <a:cs typeface="Times New Roman" pitchFamily="18" charset="0"/>
              </a:rPr>
              <a:t>          V = V</a:t>
            </a:r>
            <a:r>
              <a:rPr lang="en-US" baseline="-25000" dirty="0" smtClean="0">
                <a:latin typeface="Times New Roman" pitchFamily="18" charset="0"/>
                <a:cs typeface="Times New Roman" pitchFamily="18" charset="0"/>
              </a:rPr>
              <a:t>R </a:t>
            </a:r>
            <a:r>
              <a:rPr lang="en-US" dirty="0" smtClean="0">
                <a:latin typeface="Times New Roman" pitchFamily="18" charset="0"/>
                <a:cs typeface="Times New Roman" pitchFamily="18" charset="0"/>
              </a:rPr>
              <a:t>+ V</a:t>
            </a:r>
            <a:r>
              <a:rPr lang="en-US" baseline="-25000" dirty="0" smtClean="0">
                <a:latin typeface="Times New Roman" pitchFamily="18" charset="0"/>
                <a:cs typeface="Times New Roman" pitchFamily="18" charset="0"/>
              </a:rPr>
              <a:t>C   </a:t>
            </a:r>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phasor</a:t>
            </a:r>
            <a:r>
              <a:rPr lang="en-US" dirty="0" smtClean="0">
                <a:latin typeface="Times New Roman" pitchFamily="18" charset="0"/>
                <a:cs typeface="Times New Roman" pitchFamily="18" charset="0"/>
              </a:rPr>
              <a:t> addition)     …(1)</a:t>
            </a:r>
          </a:p>
          <a:p>
            <a:pPr>
              <a:buNone/>
            </a:pPr>
            <a:r>
              <a:rPr lang="en-US" dirty="0" smtClean="0">
                <a:latin typeface="Times New Roman" pitchFamily="18" charset="0"/>
                <a:cs typeface="Times New Roman" pitchFamily="18" charset="0"/>
              </a:rPr>
              <a:t>Substituting, V</a:t>
            </a:r>
            <a:r>
              <a:rPr lang="en-US" baseline="-25000" dirty="0" smtClean="0">
                <a:latin typeface="Times New Roman" pitchFamily="18" charset="0"/>
                <a:cs typeface="Times New Roman" pitchFamily="18" charset="0"/>
              </a:rPr>
              <a:t>R </a:t>
            </a:r>
            <a:r>
              <a:rPr lang="en-US" dirty="0" smtClean="0">
                <a:latin typeface="Times New Roman" pitchFamily="18" charset="0"/>
                <a:cs typeface="Times New Roman" pitchFamily="18" charset="0"/>
              </a:rPr>
              <a:t>= IR and V</a:t>
            </a:r>
            <a:r>
              <a:rPr lang="en-US" baseline="-25000" dirty="0" smtClean="0">
                <a:latin typeface="Times New Roman" pitchFamily="18" charset="0"/>
                <a:cs typeface="Times New Roman" pitchFamily="18" charset="0"/>
              </a:rPr>
              <a:t>C</a:t>
            </a:r>
            <a:r>
              <a:rPr lang="en-US" dirty="0" smtClean="0">
                <a:latin typeface="Times New Roman" pitchFamily="18" charset="0"/>
                <a:cs typeface="Times New Roman" pitchFamily="18" charset="0"/>
              </a:rPr>
              <a:t> = IX</a:t>
            </a:r>
            <a:r>
              <a:rPr lang="en-US" baseline="-25000" dirty="0" smtClean="0">
                <a:latin typeface="Times New Roman" pitchFamily="18" charset="0"/>
                <a:cs typeface="Times New Roman" pitchFamily="18" charset="0"/>
              </a:rPr>
              <a:t>C   </a:t>
            </a:r>
            <a:r>
              <a:rPr lang="en-US" dirty="0" smtClean="0">
                <a:latin typeface="Times New Roman" pitchFamily="18" charset="0"/>
                <a:cs typeface="Times New Roman" pitchFamily="18" charset="0"/>
              </a:rPr>
              <a:t> we get,</a:t>
            </a:r>
          </a:p>
          <a:p>
            <a:pPr>
              <a:buNone/>
            </a:pPr>
            <a:r>
              <a:rPr lang="en-US" baseline="-25000"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V = IR + IX</a:t>
            </a:r>
            <a:r>
              <a:rPr lang="en-US" baseline="-25000" dirty="0" smtClean="0">
                <a:latin typeface="Times New Roman" pitchFamily="18" charset="0"/>
                <a:cs typeface="Times New Roman" pitchFamily="18" charset="0"/>
              </a:rPr>
              <a:t>C   </a:t>
            </a:r>
            <a:r>
              <a:rPr lang="en-US" dirty="0" smtClean="0">
                <a:latin typeface="Times New Roman" pitchFamily="18" charset="0"/>
                <a:cs typeface="Times New Roman" pitchFamily="18" charset="0"/>
              </a:rPr>
              <a:t>  </a:t>
            </a:r>
          </a:p>
          <a:p>
            <a:pPr>
              <a:buNone/>
            </a:pPr>
            <a:r>
              <a:rPr lang="en-US" dirty="0" smtClean="0">
                <a:latin typeface="Times New Roman" pitchFamily="18" charset="0"/>
                <a:cs typeface="Times New Roman" pitchFamily="18" charset="0"/>
              </a:rPr>
              <a:t>     ∴  V = √(IR)</a:t>
            </a:r>
            <a:r>
              <a:rPr lang="en-US" baseline="30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 (IX</a:t>
            </a:r>
            <a:r>
              <a:rPr lang="en-US" baseline="-25000" dirty="0" smtClean="0">
                <a:latin typeface="Times New Roman" pitchFamily="18" charset="0"/>
                <a:cs typeface="Times New Roman" pitchFamily="18" charset="0"/>
              </a:rPr>
              <a:t>C</a:t>
            </a:r>
            <a:r>
              <a:rPr lang="en-US" dirty="0" smtClean="0">
                <a:latin typeface="Times New Roman" pitchFamily="18" charset="0"/>
                <a:cs typeface="Times New Roman" pitchFamily="18" charset="0"/>
              </a:rPr>
              <a:t>)</a:t>
            </a:r>
            <a:r>
              <a:rPr lang="en-US" baseline="30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…..(2)</a:t>
            </a:r>
          </a:p>
          <a:p>
            <a:pPr>
              <a:buNone/>
            </a:pPr>
            <a:r>
              <a:rPr lang="en-US" dirty="0" smtClean="0">
                <a:latin typeface="Times New Roman" pitchFamily="18" charset="0"/>
                <a:cs typeface="Times New Roman" pitchFamily="18" charset="0"/>
              </a:rPr>
              <a:t>      ∴ V = I √(R)</a:t>
            </a:r>
            <a:r>
              <a:rPr lang="en-US" baseline="30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 (X</a:t>
            </a:r>
            <a:r>
              <a:rPr lang="en-US" baseline="-25000" dirty="0" smtClean="0">
                <a:latin typeface="Times New Roman" pitchFamily="18" charset="0"/>
                <a:cs typeface="Times New Roman" pitchFamily="18" charset="0"/>
              </a:rPr>
              <a:t>C</a:t>
            </a:r>
            <a:r>
              <a:rPr lang="en-US" dirty="0" smtClean="0">
                <a:latin typeface="Times New Roman" pitchFamily="18" charset="0"/>
                <a:cs typeface="Times New Roman" pitchFamily="18" charset="0"/>
              </a:rPr>
              <a:t>)</a:t>
            </a:r>
            <a:r>
              <a:rPr lang="en-US" baseline="30000" dirty="0" smtClean="0">
                <a:latin typeface="Times New Roman" pitchFamily="18" charset="0"/>
                <a:cs typeface="Times New Roman" pitchFamily="18" charset="0"/>
              </a:rPr>
              <a:t>2                    </a:t>
            </a:r>
            <a:r>
              <a:rPr lang="en-US" dirty="0" smtClean="0">
                <a:latin typeface="Times New Roman" pitchFamily="18" charset="0"/>
                <a:cs typeface="Times New Roman" pitchFamily="18" charset="0"/>
              </a:rPr>
              <a:t>            …..(3)</a:t>
            </a:r>
            <a:endParaRPr lang="en-US" baseline="30000"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Let |Z| = √R</a:t>
            </a:r>
            <a:r>
              <a:rPr lang="en-US" baseline="30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 X</a:t>
            </a:r>
            <a:r>
              <a:rPr lang="en-US" baseline="-25000" dirty="0" smtClean="0">
                <a:latin typeface="Times New Roman" pitchFamily="18" charset="0"/>
                <a:cs typeface="Times New Roman" pitchFamily="18" charset="0"/>
              </a:rPr>
              <a:t>C</a:t>
            </a:r>
            <a:r>
              <a:rPr lang="en-US" baseline="30000" dirty="0" smtClean="0">
                <a:latin typeface="Times New Roman" pitchFamily="18" charset="0"/>
                <a:cs typeface="Times New Roman" pitchFamily="18" charset="0"/>
              </a:rPr>
              <a:t>2</a:t>
            </a:r>
          </a:p>
          <a:p>
            <a:pPr>
              <a:buNone/>
            </a:pPr>
            <a:r>
              <a:rPr lang="en-US" dirty="0" smtClean="0">
                <a:latin typeface="Times New Roman" pitchFamily="18" charset="0"/>
                <a:cs typeface="Times New Roman" pitchFamily="18" charset="0"/>
              </a:rPr>
              <a:t>       ∴  V = I. |Z|                                        ….(4)</a:t>
            </a:r>
          </a:p>
          <a:p>
            <a:pPr>
              <a:buNone/>
            </a:pPr>
            <a:endParaRPr lang="en-US" dirty="0" smtClean="0">
              <a:latin typeface="Times New Roman" pitchFamily="18" charset="0"/>
              <a:cs typeface="Times New Roman" pitchFamily="18" charset="0"/>
            </a:endParaRPr>
          </a:p>
          <a:p>
            <a:pPr>
              <a:buNone/>
            </a:pPr>
            <a:endParaRPr lang="en-US" dirty="0"/>
          </a:p>
        </p:txBody>
      </p:sp>
      <p:cxnSp>
        <p:nvCxnSpPr>
          <p:cNvPr id="5" name="Straight Connector 4"/>
          <p:cNvCxnSpPr/>
          <p:nvPr/>
        </p:nvCxnSpPr>
        <p:spPr>
          <a:xfrm>
            <a:off x="1447800" y="2895600"/>
            <a:ext cx="304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209800" y="2895600"/>
            <a:ext cx="304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971800" y="2895600"/>
            <a:ext cx="304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286000" y="4191000"/>
            <a:ext cx="2133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514600" y="4724400"/>
            <a:ext cx="1828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514600" y="5181600"/>
            <a:ext cx="1447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Continued…. </a:t>
            </a:r>
            <a:endParaRPr lang="en-US" dirty="0"/>
          </a:p>
        </p:txBody>
      </p:sp>
      <p:pic>
        <p:nvPicPr>
          <p:cNvPr id="4" name="Content Placeholder 3" descr="voltage-triangle-RC-series-circuit.gif"/>
          <p:cNvPicPr>
            <a:picLocks noGrp="1" noChangeAspect="1"/>
          </p:cNvPicPr>
          <p:nvPr>
            <p:ph idx="1"/>
          </p:nvPr>
        </p:nvPicPr>
        <p:blipFill>
          <a:blip r:embed="rId2" cstate="print"/>
          <a:stretch>
            <a:fillRect/>
          </a:stretch>
        </p:blipFill>
        <p:spPr>
          <a:xfrm>
            <a:off x="381000" y="2057400"/>
            <a:ext cx="8153400" cy="2172495"/>
          </a:xfrm>
        </p:spPr>
      </p:pic>
      <p:sp>
        <p:nvSpPr>
          <p:cNvPr id="5" name="Rectangle 4"/>
          <p:cNvSpPr/>
          <p:nvPr/>
        </p:nvSpPr>
        <p:spPr>
          <a:xfrm>
            <a:off x="990600" y="4343400"/>
            <a:ext cx="7010400" cy="369332"/>
          </a:xfrm>
          <a:prstGeom prst="rect">
            <a:avLst/>
          </a:prstGeom>
        </p:spPr>
        <p:txBody>
          <a:bodyPr wrap="square">
            <a:spAutoFit/>
          </a:bodyPr>
          <a:lstStyle/>
          <a:p>
            <a:pPr algn="ctr"/>
            <a:r>
              <a:rPr lang="en-US" b="1" dirty="0" smtClean="0">
                <a:latin typeface="Times New Roman" pitchFamily="18" charset="0"/>
                <a:cs typeface="Times New Roman" pitchFamily="18" charset="0"/>
              </a:rPr>
              <a:t>Fig. (2): </a:t>
            </a:r>
            <a:r>
              <a:rPr lang="en-US" b="1" dirty="0" err="1" smtClean="0">
                <a:latin typeface="Times New Roman" pitchFamily="18" charset="0"/>
                <a:cs typeface="Times New Roman" pitchFamily="18" charset="0"/>
              </a:rPr>
              <a:t>Phasor</a:t>
            </a:r>
            <a:r>
              <a:rPr lang="en-US" b="1" dirty="0" smtClean="0">
                <a:latin typeface="Times New Roman" pitchFamily="18" charset="0"/>
                <a:cs typeface="Times New Roman" pitchFamily="18" charset="0"/>
              </a:rPr>
              <a:t> diagram and voltage triangle for RC series circuit</a:t>
            </a:r>
            <a:endParaRPr lang="en-US" b="1" dirty="0">
              <a:latin typeface="Times New Roman" pitchFamily="18" charset="0"/>
              <a:cs typeface="Times New Roman" pitchFamily="18" charset="0"/>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Continued…. </a:t>
            </a:r>
            <a:endParaRPr lang="en-US" dirty="0"/>
          </a:p>
        </p:txBody>
      </p:sp>
      <p:sp>
        <p:nvSpPr>
          <p:cNvPr id="3" name="Content Placeholder 2"/>
          <p:cNvSpPr>
            <a:spLocks noGrp="1"/>
          </p:cNvSpPr>
          <p:nvPr>
            <p:ph idx="1"/>
          </p:nvPr>
        </p:nvSpPr>
        <p:spPr/>
        <p:txBody>
          <a:bodyPr>
            <a:normAutofit fontScale="92500"/>
          </a:bodyPr>
          <a:lstStyle/>
          <a:p>
            <a:r>
              <a:rPr lang="en-US" b="1" dirty="0" smtClean="0">
                <a:latin typeface="Times New Roman" pitchFamily="18" charset="0"/>
                <a:cs typeface="Times New Roman" pitchFamily="18" charset="0"/>
              </a:rPr>
              <a:t>Impedance of R-C series circuit:</a:t>
            </a:r>
          </a:p>
          <a:p>
            <a:pPr>
              <a:buFont typeface="Wingdings" pitchFamily="2" charset="2"/>
              <a:buChar char="Ø"/>
            </a:pPr>
            <a:r>
              <a:rPr lang="en-US" dirty="0" smtClean="0">
                <a:latin typeface="Times New Roman" pitchFamily="18" charset="0"/>
                <a:cs typeface="Times New Roman" pitchFamily="18" charset="0"/>
              </a:rPr>
              <a:t>the impedance of R-C series circuit is expressed in the rectangular form as,</a:t>
            </a:r>
          </a:p>
          <a:p>
            <a:pPr>
              <a:buNone/>
            </a:pPr>
            <a:r>
              <a:rPr lang="en-US" dirty="0" smtClean="0">
                <a:latin typeface="Times New Roman" pitchFamily="18" charset="0"/>
                <a:cs typeface="Times New Roman" pitchFamily="18" charset="0"/>
              </a:rPr>
              <a:t>                      Z = R - </a:t>
            </a:r>
            <a:r>
              <a:rPr lang="en-US" dirty="0" err="1" smtClean="0">
                <a:latin typeface="Times New Roman" pitchFamily="18" charset="0"/>
                <a:cs typeface="Times New Roman" pitchFamily="18" charset="0"/>
              </a:rPr>
              <a:t>jX</a:t>
            </a:r>
            <a:r>
              <a:rPr lang="en-US" baseline="-25000" dirty="0" err="1" smtClean="0">
                <a:latin typeface="Times New Roman" pitchFamily="18" charset="0"/>
                <a:cs typeface="Times New Roman" pitchFamily="18" charset="0"/>
              </a:rPr>
              <a:t>C</a:t>
            </a:r>
            <a:endParaRPr lang="en-US" dirty="0" smtClean="0">
              <a:latin typeface="Times New Roman" pitchFamily="18" charset="0"/>
              <a:cs typeface="Times New Roman" pitchFamily="18" charset="0"/>
            </a:endParaRPr>
          </a:p>
          <a:p>
            <a:pPr>
              <a:buFont typeface="Wingdings" pitchFamily="2" charset="2"/>
              <a:buChar char="Ø"/>
            </a:pPr>
            <a:r>
              <a:rPr lang="en-US" dirty="0" smtClean="0">
                <a:latin typeface="Times New Roman" pitchFamily="18" charset="0"/>
                <a:cs typeface="Times New Roman" pitchFamily="18" charset="0"/>
              </a:rPr>
              <a:t>And it is expressed in polar form as,</a:t>
            </a:r>
          </a:p>
          <a:p>
            <a:pPr>
              <a:buNone/>
            </a:pPr>
            <a:r>
              <a:rPr lang="en-US" dirty="0" smtClean="0">
                <a:latin typeface="Times New Roman" pitchFamily="18" charset="0"/>
                <a:cs typeface="Times New Roman" pitchFamily="18" charset="0"/>
              </a:rPr>
              <a:t>                     Z = |Z| ∠ -ø</a:t>
            </a:r>
          </a:p>
          <a:p>
            <a:pPr>
              <a:buNone/>
            </a:pPr>
            <a:r>
              <a:rPr lang="en-US" dirty="0" smtClean="0">
                <a:latin typeface="Times New Roman" pitchFamily="18" charset="0"/>
                <a:cs typeface="Times New Roman" pitchFamily="18" charset="0"/>
              </a:rPr>
              <a:t>     where |Z| = √(R</a:t>
            </a:r>
            <a:r>
              <a:rPr lang="en-US" baseline="30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 X</a:t>
            </a:r>
            <a:r>
              <a:rPr lang="en-US" baseline="-25000" dirty="0" smtClean="0">
                <a:latin typeface="Times New Roman" pitchFamily="18" charset="0"/>
                <a:cs typeface="Times New Roman" pitchFamily="18" charset="0"/>
              </a:rPr>
              <a:t>C</a:t>
            </a:r>
            <a:r>
              <a:rPr lang="en-US" baseline="30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and ø = tan</a:t>
            </a:r>
            <a:r>
              <a:rPr lang="en-US" baseline="30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[-X</a:t>
            </a:r>
            <a:r>
              <a:rPr lang="en-US" baseline="-25000" dirty="0" smtClean="0">
                <a:latin typeface="Times New Roman" pitchFamily="18" charset="0"/>
                <a:cs typeface="Times New Roman" pitchFamily="18" charset="0"/>
              </a:rPr>
              <a:t>C</a:t>
            </a:r>
            <a:r>
              <a:rPr lang="en-US" dirty="0" smtClean="0">
                <a:latin typeface="Times New Roman" pitchFamily="18" charset="0"/>
                <a:cs typeface="Times New Roman" pitchFamily="18" charset="0"/>
              </a:rPr>
              <a:t>/R]</a:t>
            </a:r>
          </a:p>
          <a:p>
            <a:pPr>
              <a:buFont typeface="Wingdings" pitchFamily="2" charset="2"/>
              <a:buChar char="Ø"/>
            </a:pPr>
            <a:r>
              <a:rPr lang="en-US" dirty="0" smtClean="0">
                <a:latin typeface="Times New Roman" pitchFamily="18" charset="0"/>
                <a:cs typeface="Times New Roman" pitchFamily="18" charset="0"/>
              </a:rPr>
              <a:t>The phase angle is negative for capacitive load.</a:t>
            </a:r>
          </a:p>
          <a:p>
            <a:endParaRPr lang="en-US"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Continued…. </a:t>
            </a:r>
            <a:endParaRPr lang="en-US" dirty="0"/>
          </a:p>
        </p:txBody>
      </p:sp>
      <p:sp>
        <p:nvSpPr>
          <p:cNvPr id="3" name="Content Placeholder 2"/>
          <p:cNvSpPr>
            <a:spLocks noGrp="1"/>
          </p:cNvSpPr>
          <p:nvPr>
            <p:ph idx="1"/>
          </p:nvPr>
        </p:nvSpPr>
        <p:spPr/>
        <p:txBody>
          <a:bodyPr/>
          <a:lstStyle/>
          <a:p>
            <a:r>
              <a:rPr lang="en-US" b="1" dirty="0" smtClean="0">
                <a:latin typeface="Times New Roman" pitchFamily="18" charset="0"/>
                <a:cs typeface="Times New Roman" pitchFamily="18" charset="0"/>
              </a:rPr>
              <a:t>Voltage and current waveform:</a:t>
            </a:r>
          </a:p>
          <a:p>
            <a:pPr>
              <a:buFont typeface="Wingdings" pitchFamily="2" charset="2"/>
              <a:buChar char="Ø"/>
            </a:pPr>
            <a:r>
              <a:rPr lang="en-US" dirty="0" smtClean="0">
                <a:latin typeface="Times New Roman" pitchFamily="18" charset="0"/>
                <a:cs typeface="Times New Roman" pitchFamily="18" charset="0"/>
              </a:rPr>
              <a:t>from </a:t>
            </a:r>
            <a:r>
              <a:rPr lang="en-US" dirty="0" err="1" smtClean="0">
                <a:latin typeface="Times New Roman" pitchFamily="18" charset="0"/>
                <a:cs typeface="Times New Roman" pitchFamily="18" charset="0"/>
              </a:rPr>
              <a:t>phasor</a:t>
            </a:r>
            <a:r>
              <a:rPr lang="en-US" dirty="0" smtClean="0">
                <a:latin typeface="Times New Roman" pitchFamily="18" charset="0"/>
                <a:cs typeface="Times New Roman" pitchFamily="18" charset="0"/>
              </a:rPr>
              <a:t> diagram fig (2), it is clear that supply voltage v lags behind  current </a:t>
            </a:r>
            <a:r>
              <a:rPr lang="en-US" dirty="0" err="1" smtClean="0">
                <a:latin typeface="Times New Roman" pitchFamily="18" charset="0"/>
                <a:cs typeface="Times New Roman" pitchFamily="18" charset="0"/>
              </a:rPr>
              <a:t>i</a:t>
            </a:r>
            <a:r>
              <a:rPr lang="en-US" dirty="0" smtClean="0">
                <a:latin typeface="Times New Roman" pitchFamily="18" charset="0"/>
                <a:cs typeface="Times New Roman" pitchFamily="18" charset="0"/>
              </a:rPr>
              <a:t> by a phase angle ø or current leads voltage by ø.</a:t>
            </a:r>
          </a:p>
          <a:p>
            <a:pPr>
              <a:buFont typeface="Wingdings" pitchFamily="2" charset="2"/>
              <a:buChar char="Ø"/>
            </a:pPr>
            <a:r>
              <a:rPr lang="en-US" dirty="0" smtClean="0">
                <a:latin typeface="Times New Roman" pitchFamily="18" charset="0"/>
                <a:cs typeface="Times New Roman" pitchFamily="18" charset="0"/>
              </a:rPr>
              <a:t>Hence the expressions for the voltage and current are as follows,</a:t>
            </a:r>
          </a:p>
          <a:p>
            <a:pPr>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a:t>
            </a: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I</a:t>
            </a:r>
            <a:r>
              <a:rPr lang="en-US" baseline="-25000" dirty="0" err="1" smtClean="0">
                <a:latin typeface="Times New Roman" pitchFamily="18" charset="0"/>
                <a:cs typeface="Times New Roman" pitchFamily="18" charset="0"/>
              </a:rPr>
              <a:t>m</a:t>
            </a:r>
            <a:r>
              <a:rPr lang="en-US" dirty="0" smtClean="0">
                <a:latin typeface="Times New Roman" pitchFamily="18" charset="0"/>
                <a:cs typeface="Times New Roman" pitchFamily="18" charset="0"/>
              </a:rPr>
              <a:t> sin (</a:t>
            </a:r>
            <a:r>
              <a:rPr lang="el-GR" dirty="0" smtClean="0">
                <a:latin typeface="Times New Roman" pitchFamily="18" charset="0"/>
                <a:cs typeface="Times New Roman" pitchFamily="18" charset="0"/>
              </a:rPr>
              <a:t>ω</a:t>
            </a:r>
            <a:r>
              <a:rPr lang="en-US" dirty="0" smtClean="0">
                <a:latin typeface="Times New Roman" pitchFamily="18" charset="0"/>
                <a:cs typeface="Times New Roman" pitchFamily="18" charset="0"/>
              </a:rPr>
              <a:t>t + ø), and v = </a:t>
            </a:r>
            <a:r>
              <a:rPr lang="en-US" dirty="0" err="1" smtClean="0">
                <a:latin typeface="Times New Roman" pitchFamily="18" charset="0"/>
                <a:cs typeface="Times New Roman" pitchFamily="18" charset="0"/>
              </a:rPr>
              <a:t>V</a:t>
            </a:r>
            <a:r>
              <a:rPr lang="en-US" baseline="-25000" dirty="0" err="1" smtClean="0">
                <a:latin typeface="Times New Roman" pitchFamily="18" charset="0"/>
                <a:cs typeface="Times New Roman" pitchFamily="18" charset="0"/>
              </a:rPr>
              <a:t>m</a:t>
            </a:r>
            <a:r>
              <a:rPr lang="en-US" dirty="0" smtClean="0">
                <a:latin typeface="Times New Roman" pitchFamily="18" charset="0"/>
                <a:cs typeface="Times New Roman" pitchFamily="18" charset="0"/>
              </a:rPr>
              <a:t> sin (</a:t>
            </a:r>
            <a:r>
              <a:rPr lang="el-GR" dirty="0" smtClean="0">
                <a:latin typeface="Times New Roman" pitchFamily="18" charset="0"/>
                <a:cs typeface="Times New Roman" pitchFamily="18" charset="0"/>
              </a:rPr>
              <a:t>ω</a:t>
            </a:r>
            <a:r>
              <a:rPr lang="en-US" dirty="0" smtClean="0">
                <a:latin typeface="Times New Roman" pitchFamily="18" charset="0"/>
                <a:cs typeface="Times New Roman" pitchFamily="18" charset="0"/>
              </a:rPr>
              <a:t>t).</a:t>
            </a:r>
          </a:p>
          <a:p>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211</TotalTime>
  <Words>7154</Words>
  <Application>Microsoft Office PowerPoint</Application>
  <PresentationFormat>On-screen Show (4:3)</PresentationFormat>
  <Paragraphs>918</Paragraphs>
  <Slides>141</Slides>
  <Notes>1</Notes>
  <HiddenSlides>0</HiddenSlides>
  <MMClips>0</MMClips>
  <ScaleCrop>false</ScaleCrop>
  <HeadingPairs>
    <vt:vector size="4" baseType="variant">
      <vt:variant>
        <vt:lpstr>Theme</vt:lpstr>
      </vt:variant>
      <vt:variant>
        <vt:i4>1</vt:i4>
      </vt:variant>
      <vt:variant>
        <vt:lpstr>Slide Titles</vt:lpstr>
      </vt:variant>
      <vt:variant>
        <vt:i4>141</vt:i4>
      </vt:variant>
    </vt:vector>
  </HeadingPairs>
  <TitlesOfParts>
    <vt:vector size="142" baseType="lpstr">
      <vt:lpstr>Office Theme</vt:lpstr>
      <vt:lpstr>Slide 1</vt:lpstr>
      <vt:lpstr>Course outcome</vt:lpstr>
      <vt:lpstr>Introduction</vt:lpstr>
      <vt:lpstr>Difference between AC &amp; DC Quantities </vt:lpstr>
      <vt:lpstr>Continued…</vt:lpstr>
      <vt:lpstr>Electrical Power Supply System</vt:lpstr>
      <vt:lpstr>Generating System</vt:lpstr>
      <vt:lpstr>Conventional System</vt:lpstr>
      <vt:lpstr>Continued…</vt:lpstr>
      <vt:lpstr>Non-conventional System</vt:lpstr>
      <vt:lpstr>Extra High Voltage Transmission System (EHVAC)</vt:lpstr>
      <vt:lpstr>Slide 12</vt:lpstr>
      <vt:lpstr>Transmission System</vt:lpstr>
      <vt:lpstr>Continued…</vt:lpstr>
      <vt:lpstr>Distribution System</vt:lpstr>
      <vt:lpstr>Continued…</vt:lpstr>
      <vt:lpstr>Types of Transmission &amp; Distribution System</vt:lpstr>
      <vt:lpstr>AC Power Transmission</vt:lpstr>
      <vt:lpstr>Advantages of AC System</vt:lpstr>
      <vt:lpstr>Disadvantages of AC Systems</vt:lpstr>
      <vt:lpstr>DC Power Transmission</vt:lpstr>
      <vt:lpstr>Continued…</vt:lpstr>
      <vt:lpstr>Advantages of DC Transmission</vt:lpstr>
      <vt:lpstr>Disadvantages of DC Transmission</vt:lpstr>
      <vt:lpstr>Applications of DC Transmission</vt:lpstr>
      <vt:lpstr>Battery as DC Supply</vt:lpstr>
      <vt:lpstr>Continued…</vt:lpstr>
      <vt:lpstr>Continued…</vt:lpstr>
      <vt:lpstr>Utilization of Electrical Power</vt:lpstr>
      <vt:lpstr>Slide 30</vt:lpstr>
      <vt:lpstr>AC Supply System</vt:lpstr>
      <vt:lpstr>Continued….</vt:lpstr>
      <vt:lpstr>AC Waveforms</vt:lpstr>
      <vt:lpstr>Continued….</vt:lpstr>
      <vt:lpstr>Graphical &amp; Mathematical Representation of Sinusoidal AC Quantities</vt:lpstr>
      <vt:lpstr>Continued….</vt:lpstr>
      <vt:lpstr>Continued….</vt:lpstr>
      <vt:lpstr>Definitions</vt:lpstr>
      <vt:lpstr>Continued….</vt:lpstr>
      <vt:lpstr>Continued….</vt:lpstr>
      <vt:lpstr>Continued….</vt:lpstr>
      <vt:lpstr>Continued….</vt:lpstr>
      <vt:lpstr>Continued….</vt:lpstr>
      <vt:lpstr>Continued….</vt:lpstr>
      <vt:lpstr>Continued….</vt:lpstr>
      <vt:lpstr>Peak and Peak to Peak Voltage</vt:lpstr>
      <vt:lpstr>Continued….</vt:lpstr>
      <vt:lpstr>Effective or R.M.S. Value</vt:lpstr>
      <vt:lpstr>Continued….</vt:lpstr>
      <vt:lpstr>Average Value</vt:lpstr>
      <vt:lpstr>Form Factor</vt:lpstr>
      <vt:lpstr>Crest Factor or Peak Factor (Kp)</vt:lpstr>
      <vt:lpstr>Phasor Representation of an AC Quantity</vt:lpstr>
      <vt:lpstr>Continued….</vt:lpstr>
      <vt:lpstr>Phase of an Alternating Quantity</vt:lpstr>
      <vt:lpstr>Continued….</vt:lpstr>
      <vt:lpstr>Continued….</vt:lpstr>
      <vt:lpstr>Continued….</vt:lpstr>
      <vt:lpstr>Representation of AC Quantity in Rectangular &amp; Polar Form </vt:lpstr>
      <vt:lpstr>Continued….</vt:lpstr>
      <vt:lpstr>Continued….          </vt:lpstr>
      <vt:lpstr>Continued….</vt:lpstr>
      <vt:lpstr>Single Phase AC Circuits</vt:lpstr>
      <vt:lpstr>Continued….       </vt:lpstr>
      <vt:lpstr>Continued….         </vt:lpstr>
      <vt:lpstr>Continued….    </vt:lpstr>
      <vt:lpstr>Continued…. </vt:lpstr>
      <vt:lpstr>Purely Resistive AC Circuit</vt:lpstr>
      <vt:lpstr>Continued…. </vt:lpstr>
      <vt:lpstr>Continued…. </vt:lpstr>
      <vt:lpstr>Continued…. </vt:lpstr>
      <vt:lpstr>Continued…. </vt:lpstr>
      <vt:lpstr>Purely Inductive AC Circuit</vt:lpstr>
      <vt:lpstr>Continued…. </vt:lpstr>
      <vt:lpstr>Continued…. </vt:lpstr>
      <vt:lpstr>Continued…. </vt:lpstr>
      <vt:lpstr>Continued…. </vt:lpstr>
      <vt:lpstr>Purely Capacitive AC Circuit</vt:lpstr>
      <vt:lpstr>Continued…. </vt:lpstr>
      <vt:lpstr>Continued…. </vt:lpstr>
      <vt:lpstr>Continued…. </vt:lpstr>
      <vt:lpstr>Continued…. </vt:lpstr>
      <vt:lpstr>Continued…. </vt:lpstr>
      <vt:lpstr>Slide 84</vt:lpstr>
      <vt:lpstr>The Series R-L Circuit</vt:lpstr>
      <vt:lpstr>Continued…. </vt:lpstr>
      <vt:lpstr>Continued…. </vt:lpstr>
      <vt:lpstr>Continued…. </vt:lpstr>
      <vt:lpstr>Continued…. </vt:lpstr>
      <vt:lpstr>Continued…. </vt:lpstr>
      <vt:lpstr>Continued…. </vt:lpstr>
      <vt:lpstr>Continued…. </vt:lpstr>
      <vt:lpstr>Continued…. </vt:lpstr>
      <vt:lpstr>The Series R-C Circuit</vt:lpstr>
      <vt:lpstr>Continued…. </vt:lpstr>
      <vt:lpstr>Continued…. </vt:lpstr>
      <vt:lpstr>Continued…. </vt:lpstr>
      <vt:lpstr>Continued…. </vt:lpstr>
      <vt:lpstr>Continued…. </vt:lpstr>
      <vt:lpstr>Continued…. </vt:lpstr>
      <vt:lpstr>Continued…. </vt:lpstr>
      <vt:lpstr>Continued…. </vt:lpstr>
      <vt:lpstr>Slide 103</vt:lpstr>
      <vt:lpstr>Introduction to Polyphase AC Circuits</vt:lpstr>
      <vt:lpstr>Continued….</vt:lpstr>
      <vt:lpstr>Three Phase Supply waveforms</vt:lpstr>
      <vt:lpstr>Continued….</vt:lpstr>
      <vt:lpstr>Advantages of Three Phase Systems over Single Phase System</vt:lpstr>
      <vt:lpstr>Comparison of Single Phase &amp; Three Phase Systems</vt:lpstr>
      <vt:lpstr>Three Phase Emf Generation &amp; its Waveform</vt:lpstr>
      <vt:lpstr>Continued….</vt:lpstr>
      <vt:lpstr>Continued….</vt:lpstr>
      <vt:lpstr>Continued….</vt:lpstr>
      <vt:lpstr>Continued….</vt:lpstr>
      <vt:lpstr>Continued….</vt:lpstr>
      <vt:lpstr>Continued….</vt:lpstr>
      <vt:lpstr>Three Phase supply Connection</vt:lpstr>
      <vt:lpstr>Continued….</vt:lpstr>
      <vt:lpstr>Star Connection(wye connection)</vt:lpstr>
      <vt:lpstr>Delta Connection</vt:lpstr>
      <vt:lpstr>Types of Loads</vt:lpstr>
      <vt:lpstr>Continued….</vt:lpstr>
      <vt:lpstr>Balanced Star Load </vt:lpstr>
      <vt:lpstr>Continued….</vt:lpstr>
      <vt:lpstr>Continued….</vt:lpstr>
      <vt:lpstr>Continued….</vt:lpstr>
      <vt:lpstr>Continued….</vt:lpstr>
      <vt:lpstr>Continued….</vt:lpstr>
      <vt:lpstr>Continued….</vt:lpstr>
      <vt:lpstr>Continued….</vt:lpstr>
      <vt:lpstr>Balanced Delta Load </vt:lpstr>
      <vt:lpstr>Continued….</vt:lpstr>
      <vt:lpstr>Continued….</vt:lpstr>
      <vt:lpstr>Continued….</vt:lpstr>
      <vt:lpstr>Types of Power</vt:lpstr>
      <vt:lpstr>Continued….</vt:lpstr>
      <vt:lpstr>Continued….</vt:lpstr>
      <vt:lpstr>Continued….</vt:lpstr>
      <vt:lpstr>Comparison of star &amp; delta connection</vt:lpstr>
      <vt:lpstr>Continued….</vt:lpstr>
      <vt:lpstr>Applications of 3 Phase AC Circuits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PCP</dc:creator>
  <cp:lastModifiedBy>TPO</cp:lastModifiedBy>
  <cp:revision>24</cp:revision>
  <dcterms:created xsi:type="dcterms:W3CDTF">2006-08-16T00:00:00Z</dcterms:created>
  <dcterms:modified xsi:type="dcterms:W3CDTF">2017-03-03T12:27:25Z</dcterms:modified>
</cp:coreProperties>
</file>